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4"/>
  </p:sldMasterIdLst>
  <p:notesMasterIdLst>
    <p:notesMasterId r:id="rId18"/>
  </p:notesMasterIdLst>
  <p:sldIdLst>
    <p:sldId id="256" r:id="rId5"/>
    <p:sldId id="2147307877" r:id="rId6"/>
    <p:sldId id="2147307901" r:id="rId7"/>
    <p:sldId id="2147468398" r:id="rId8"/>
    <p:sldId id="2147469096" r:id="rId9"/>
    <p:sldId id="2147469091" r:id="rId10"/>
    <p:sldId id="2147307897" r:id="rId11"/>
    <p:sldId id="2147469102" r:id="rId12"/>
    <p:sldId id="2147469089" r:id="rId13"/>
    <p:sldId id="2147469104" r:id="rId14"/>
    <p:sldId id="2147469103" r:id="rId15"/>
    <p:sldId id="2147469101" r:id="rId16"/>
    <p:sldId id="2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ni Saban" initials="R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BF00"/>
    <a:srgbClr val="0C0C2A"/>
    <a:srgbClr val="7FC000"/>
    <a:srgbClr val="6B6B6B"/>
    <a:srgbClr val="3B3B3B"/>
    <a:srgbClr val="DB0042"/>
    <a:srgbClr val="1CBDAD"/>
    <a:srgbClr val="2800B2"/>
    <a:srgbClr val="3A86E6"/>
    <a:srgbClr val="E68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18925C-2A97-4AD1-B9CB-C3DB635D77F9}" v="2" dt="2023-06-06T08:28:13.5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47" autoAdjust="0"/>
    <p:restoredTop sz="83672" autoAdjust="0"/>
  </p:normalViewPr>
  <p:slideViewPr>
    <p:cSldViewPr snapToGrid="0">
      <p:cViewPr varScale="1">
        <p:scale>
          <a:sx n="108" d="100"/>
          <a:sy n="108" d="100"/>
        </p:scale>
        <p:origin x="416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07AAB-EB5C-4917-942C-5872FE664F2E}" type="datetimeFigureOut">
              <a:rPr lang="en-US" smtClean="0"/>
              <a:t>6/7/23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235EC-441C-4F8F-8148-9EABDC4ED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26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1898">
              <a:defRPr/>
            </a:pPr>
            <a:fld id="{ECF124BD-ABF2-432B-B3ED-73B81004D2DD}" type="slidenum">
              <a:rPr lang="en-US">
                <a:solidFill>
                  <a:prstClr val="black"/>
                </a:solidFill>
                <a:latin typeface="Calibri"/>
              </a:rPr>
              <a:pPr defTabSz="921898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0110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A8501-CEB4-8449-AEBE-A80D1DB02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32517" y="6292596"/>
            <a:ext cx="251266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76066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2023 ASOCS Ltd. | Confidential</a:t>
            </a:r>
          </a:p>
        </p:txBody>
      </p:sp>
      <p:pic>
        <p:nvPicPr>
          <p:cNvPr id="11" name="תמונה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3381" y="1656627"/>
            <a:ext cx="1657171" cy="618744"/>
          </a:xfrm>
          <a:prstGeom prst="rect">
            <a:avLst/>
          </a:prstGeom>
        </p:spPr>
      </p:pic>
      <p:sp>
        <p:nvSpPr>
          <p:cNvPr id="10" name="מציין מיקום של כותרת 1"/>
          <p:cNvSpPr>
            <a:spLocks noGrp="1"/>
          </p:cNvSpPr>
          <p:nvPr>
            <p:ph type="title" hasCustomPrompt="1"/>
          </p:nvPr>
        </p:nvSpPr>
        <p:spPr>
          <a:xfrm>
            <a:off x="941341" y="1068308"/>
            <a:ext cx="7451221" cy="191933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114000"/>
              </a:lnSpc>
              <a:defRPr sz="4000" b="1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Head Line</a:t>
            </a:r>
          </a:p>
        </p:txBody>
      </p:sp>
    </p:spTree>
    <p:extLst>
      <p:ext uri="{BB962C8B-B14F-4D97-AF65-F5344CB8AC3E}">
        <p14:creationId xmlns:p14="http://schemas.microsoft.com/office/powerpoint/2010/main" val="2278143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A006E5-A8F1-B44A-AFB0-E27236333FC3}"/>
              </a:ext>
            </a:extLst>
          </p:cNvPr>
          <p:cNvSpPr/>
          <p:nvPr userDrawn="1"/>
        </p:nvSpPr>
        <p:spPr>
          <a:xfrm>
            <a:off x="233836" y="6397773"/>
            <a:ext cx="467672" cy="467672"/>
          </a:xfrm>
          <a:prstGeom prst="rect">
            <a:avLst/>
          </a:prstGeom>
          <a:solidFill>
            <a:srgbClr val="7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0" name="TextBox 9"/>
          <p:cNvSpPr txBox="1"/>
          <p:nvPr userDrawn="1"/>
        </p:nvSpPr>
        <p:spPr>
          <a:xfrm>
            <a:off x="223740" y="6412176"/>
            <a:ext cx="4777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7DF3C-1F27-4060-8962-7FF97640FF6A}" type="slidenum">
              <a:rPr lang="en-US" sz="130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pPr marL="0" marR="0" lvl="0" indent="0" algn="ctr" defTabSz="12190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מציין מיקום של כותרת 1">
            <a:extLst>
              <a:ext uri="{FF2B5EF4-FFF2-40B4-BE49-F238E27FC236}">
                <a16:creationId xmlns:a16="http://schemas.microsoft.com/office/drawing/2014/main" id="{A2F59374-9E48-2C4A-AFB4-1AD420465807}"/>
              </a:ext>
            </a:extLst>
          </p:cNvPr>
          <p:cNvSpPr txBox="1">
            <a:spLocks/>
          </p:cNvSpPr>
          <p:nvPr userDrawn="1"/>
        </p:nvSpPr>
        <p:spPr>
          <a:xfrm>
            <a:off x="437663" y="203790"/>
            <a:ext cx="10972800" cy="9530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048" rtl="0" eaLnBrk="1" latinLnBrk="0" hangingPunct="1">
              <a:spcBef>
                <a:spcPct val="0"/>
              </a:spcBef>
              <a:buNone/>
              <a:defRPr sz="2933" b="1" i="0" kern="1200" baseline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en-US" dirty="0"/>
              <a:t>Page Headline</a:t>
            </a:r>
          </a:p>
          <a:p>
            <a:pPr>
              <a:lnSpc>
                <a:spcPct val="114000"/>
              </a:lnSpc>
            </a:pPr>
            <a:r>
              <a:rPr lang="en-US" dirty="0"/>
              <a:t>2 Lines</a:t>
            </a:r>
          </a:p>
        </p:txBody>
      </p:sp>
      <p:sp>
        <p:nvSpPr>
          <p:cNvPr id="16" name="מציין מיקום טקסט 19">
            <a:extLst>
              <a:ext uri="{FF2B5EF4-FFF2-40B4-BE49-F238E27FC236}">
                <a16:creationId xmlns:a16="http://schemas.microsoft.com/office/drawing/2014/main" id="{9E66ACA8-BB0B-4342-9B08-5D9D4DFAB3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858" y="1397507"/>
            <a:ext cx="10960100" cy="3780367"/>
          </a:xfrm>
          <a:prstGeom prst="rect">
            <a:avLst/>
          </a:prstGeom>
        </p:spPr>
        <p:txBody>
          <a:bodyPr lIns="0" tIns="0" rIns="0" bIns="0"/>
          <a:lstStyle>
            <a:lvl1pPr marL="232805" indent="-232805">
              <a:buClr>
                <a:srgbClr val="8CC747"/>
              </a:buClr>
              <a:buFont typeface="Arial" pitchFamily="34" charset="0"/>
              <a:buChar char="•"/>
              <a:defRPr sz="2667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>
              <a:buClr>
                <a:srgbClr val="8CC747"/>
              </a:buClr>
              <a:buFont typeface="Arial" pitchFamily="34" charset="0"/>
              <a:buChar char="•"/>
              <a:defRPr sz="2400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>
              <a:buClr>
                <a:srgbClr val="8CC747"/>
              </a:buClr>
              <a:buFont typeface="Arial" pitchFamily="34" charset="0"/>
              <a:buChar char="•"/>
              <a:defRPr sz="2133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>
              <a:buClr>
                <a:srgbClr val="8CC747"/>
              </a:buClr>
              <a:buFont typeface="Arial" pitchFamily="34" charset="0"/>
              <a:buChar char="•"/>
              <a:defRPr sz="1867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>
              <a:buClr>
                <a:srgbClr val="94C949"/>
              </a:buClr>
              <a:buFont typeface="Arial" pitchFamily="34" charset="0"/>
              <a:buChar char="•"/>
              <a:defRPr sz="2400" b="0" i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First</a:t>
            </a:r>
            <a:endParaRPr lang="he-IL" dirty="0"/>
          </a:p>
          <a:p>
            <a:pPr lvl="1"/>
            <a:r>
              <a:rPr lang="en-US" dirty="0"/>
              <a:t>Second</a:t>
            </a:r>
            <a:endParaRPr lang="he-IL" dirty="0"/>
          </a:p>
          <a:p>
            <a:pPr lvl="2"/>
            <a:r>
              <a:rPr lang="en-US" dirty="0"/>
              <a:t>3rd</a:t>
            </a:r>
            <a:endParaRPr lang="he-IL" dirty="0"/>
          </a:p>
          <a:p>
            <a:pPr lvl="3"/>
            <a:r>
              <a:rPr lang="en-US" dirty="0"/>
              <a:t>4</a:t>
            </a:r>
            <a:endParaRPr lang="he-IL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E4B426-F40B-1548-8E54-A0B886CED760}"/>
              </a:ext>
            </a:extLst>
          </p:cNvPr>
          <p:cNvSpPr txBox="1"/>
          <p:nvPr userDrawn="1"/>
        </p:nvSpPr>
        <p:spPr>
          <a:xfrm>
            <a:off x="711604" y="6425502"/>
            <a:ext cx="6013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474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2023 ASOCS Ltd. | Confidential</a:t>
            </a:r>
          </a:p>
        </p:txBody>
      </p:sp>
      <p:pic>
        <p:nvPicPr>
          <p:cNvPr id="11" name="תמונה 13">
            <a:extLst>
              <a:ext uri="{FF2B5EF4-FFF2-40B4-BE49-F238E27FC236}">
                <a16:creationId xmlns:a16="http://schemas.microsoft.com/office/drawing/2014/main" id="{16A02051-C59F-7941-87B3-8D9B6B3A55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2616" y="6276705"/>
            <a:ext cx="1101712" cy="4113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D10321-17CD-AA40-9060-9B941232EC17}"/>
              </a:ext>
            </a:extLst>
          </p:cNvPr>
          <p:cNvSpPr/>
          <p:nvPr userDrawn="1"/>
        </p:nvSpPr>
        <p:spPr>
          <a:xfrm>
            <a:off x="218128" y="210940"/>
            <a:ext cx="93022" cy="953032"/>
          </a:xfrm>
          <a:prstGeom prst="rect">
            <a:avLst/>
          </a:prstGeom>
          <a:solidFill>
            <a:srgbClr val="7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790569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E5A38B-8C06-CC4A-9919-C7EC705AEF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תמונה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6517" y="5885980"/>
            <a:ext cx="1101712" cy="4113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A012BB-4407-CA49-8A4C-B427F51FC1EE}"/>
              </a:ext>
            </a:extLst>
          </p:cNvPr>
          <p:cNvSpPr txBox="1"/>
          <p:nvPr userDrawn="1"/>
        </p:nvSpPr>
        <p:spPr>
          <a:xfrm>
            <a:off x="632517" y="6292596"/>
            <a:ext cx="251266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4474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2023 ASOCS Ltd. | Confidential</a:t>
            </a:r>
          </a:p>
        </p:txBody>
      </p:sp>
      <p:sp>
        <p:nvSpPr>
          <p:cNvPr id="14" name="מציין מיקום של כותרת 1">
            <a:extLst>
              <a:ext uri="{FF2B5EF4-FFF2-40B4-BE49-F238E27FC236}">
                <a16:creationId xmlns:a16="http://schemas.microsoft.com/office/drawing/2014/main" id="{0E531938-5225-1344-ADF9-AE5BECC66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517" y="4164698"/>
            <a:ext cx="7600874" cy="6531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4000" b="1" i="0">
                <a:solidFill>
                  <a:srgbClr val="3B3B3B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Head Line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C1C00684-8D50-E446-BA16-985E8BFBE6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564" y="4971018"/>
            <a:ext cx="7600950" cy="5842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3000">
                <a:solidFill>
                  <a:srgbClr val="3B3B3B"/>
                </a:solidFill>
                <a:latin typeface="Helvetica" pitchFamily="2" charset="0"/>
              </a:defRPr>
            </a:lvl1pPr>
            <a:lvl2pPr marL="609524" indent="0">
              <a:buNone/>
              <a:defRPr sz="3000">
                <a:latin typeface="Helvetica" pitchFamily="2" charset="0"/>
              </a:defRPr>
            </a:lvl2pPr>
            <a:lvl3pPr marL="1219048" indent="0">
              <a:buNone/>
              <a:defRPr sz="3000">
                <a:latin typeface="Helvetica" pitchFamily="2" charset="0"/>
              </a:defRPr>
            </a:lvl3pPr>
            <a:lvl4pPr marL="1828572" indent="0">
              <a:buNone/>
              <a:defRPr sz="3000">
                <a:latin typeface="Helvetica" pitchFamily="2" charset="0"/>
              </a:defRPr>
            </a:lvl4pPr>
            <a:lvl5pPr marL="2438095" indent="0">
              <a:buNone/>
              <a:defRPr sz="30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תמונה 13">
            <a:extLst>
              <a:ext uri="{FF2B5EF4-FFF2-40B4-BE49-F238E27FC236}">
                <a16:creationId xmlns:a16="http://schemas.microsoft.com/office/drawing/2014/main" id="{86E884B2-A10E-6842-BE61-5C57A0FB76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737" y="5974532"/>
            <a:ext cx="1305237" cy="4873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1CE339-F1CB-D949-B577-DE33501A9FB8}"/>
              </a:ext>
            </a:extLst>
          </p:cNvPr>
          <p:cNvSpPr/>
          <p:nvPr userDrawn="1"/>
        </p:nvSpPr>
        <p:spPr>
          <a:xfrm rot="16200000">
            <a:off x="942939" y="3460670"/>
            <a:ext cx="99450" cy="720294"/>
          </a:xfrm>
          <a:prstGeom prst="rect">
            <a:avLst/>
          </a:prstGeom>
          <a:solidFill>
            <a:srgbClr val="7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62581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E5A38B-8C06-CC4A-9919-C7EC705AEF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תמונה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6517" y="5885980"/>
            <a:ext cx="1101712" cy="4113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A012BB-4407-CA49-8A4C-B427F51FC1EE}"/>
              </a:ext>
            </a:extLst>
          </p:cNvPr>
          <p:cNvSpPr txBox="1"/>
          <p:nvPr userDrawn="1"/>
        </p:nvSpPr>
        <p:spPr>
          <a:xfrm>
            <a:off x="632517" y="6292596"/>
            <a:ext cx="251266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4474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2023 ASOCS Ltd. | Confidential</a:t>
            </a:r>
          </a:p>
        </p:txBody>
      </p:sp>
      <p:sp>
        <p:nvSpPr>
          <p:cNvPr id="14" name="מציין מיקום של כותרת 1">
            <a:extLst>
              <a:ext uri="{FF2B5EF4-FFF2-40B4-BE49-F238E27FC236}">
                <a16:creationId xmlns:a16="http://schemas.microsoft.com/office/drawing/2014/main" id="{0E531938-5225-1344-ADF9-AE5BECC66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517" y="4164698"/>
            <a:ext cx="7600874" cy="6531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4000" b="1" i="0">
                <a:solidFill>
                  <a:srgbClr val="3B3B3B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Head Line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C1C00684-8D50-E446-BA16-985E8BFBE6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564" y="4971018"/>
            <a:ext cx="7600950" cy="5842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3000">
                <a:solidFill>
                  <a:srgbClr val="3B3B3B"/>
                </a:solidFill>
                <a:latin typeface="Helvetica" pitchFamily="2" charset="0"/>
              </a:defRPr>
            </a:lvl1pPr>
            <a:lvl2pPr marL="609524" indent="0">
              <a:buNone/>
              <a:defRPr sz="3000">
                <a:latin typeface="Helvetica" pitchFamily="2" charset="0"/>
              </a:defRPr>
            </a:lvl2pPr>
            <a:lvl3pPr marL="1219048" indent="0">
              <a:buNone/>
              <a:defRPr sz="3000">
                <a:latin typeface="Helvetica" pitchFamily="2" charset="0"/>
              </a:defRPr>
            </a:lvl3pPr>
            <a:lvl4pPr marL="1828572" indent="0">
              <a:buNone/>
              <a:defRPr sz="3000">
                <a:latin typeface="Helvetica" pitchFamily="2" charset="0"/>
              </a:defRPr>
            </a:lvl4pPr>
            <a:lvl5pPr marL="2438095" indent="0">
              <a:buNone/>
              <a:defRPr sz="30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תמונה 13">
            <a:extLst>
              <a:ext uri="{FF2B5EF4-FFF2-40B4-BE49-F238E27FC236}">
                <a16:creationId xmlns:a16="http://schemas.microsoft.com/office/drawing/2014/main" id="{86E884B2-A10E-6842-BE61-5C57A0FB76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737" y="5974532"/>
            <a:ext cx="1305237" cy="4873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5CFA46-438D-4942-95AA-E4822A553D11}"/>
              </a:ext>
            </a:extLst>
          </p:cNvPr>
          <p:cNvSpPr/>
          <p:nvPr userDrawn="1"/>
        </p:nvSpPr>
        <p:spPr>
          <a:xfrm rot="16200000">
            <a:off x="942939" y="3460670"/>
            <a:ext cx="99450" cy="720294"/>
          </a:xfrm>
          <a:prstGeom prst="rect">
            <a:avLst/>
          </a:prstGeom>
          <a:solidFill>
            <a:srgbClr val="7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49615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E5A38B-8C06-CC4A-9919-C7EC705AEF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תמונה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6517" y="5885980"/>
            <a:ext cx="1101712" cy="4113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A012BB-4407-CA49-8A4C-B427F51FC1EE}"/>
              </a:ext>
            </a:extLst>
          </p:cNvPr>
          <p:cNvSpPr txBox="1"/>
          <p:nvPr userDrawn="1"/>
        </p:nvSpPr>
        <p:spPr>
          <a:xfrm>
            <a:off x="632517" y="6292596"/>
            <a:ext cx="251266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4474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2022 ASOCS Ltd. | Confidential</a:t>
            </a:r>
          </a:p>
        </p:txBody>
      </p:sp>
      <p:sp>
        <p:nvSpPr>
          <p:cNvPr id="14" name="מציין מיקום של כותרת 1">
            <a:extLst>
              <a:ext uri="{FF2B5EF4-FFF2-40B4-BE49-F238E27FC236}">
                <a16:creationId xmlns:a16="http://schemas.microsoft.com/office/drawing/2014/main" id="{0E531938-5225-1344-ADF9-AE5BECC66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517" y="4164698"/>
            <a:ext cx="7600874" cy="6531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4000" b="1" i="0">
                <a:solidFill>
                  <a:srgbClr val="3B3B3B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Head Line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C1C00684-8D50-E446-BA16-985E8BFBE6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564" y="4971018"/>
            <a:ext cx="7600950" cy="5842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3000">
                <a:solidFill>
                  <a:srgbClr val="3B3B3B"/>
                </a:solidFill>
                <a:latin typeface="Helvetica" pitchFamily="2" charset="0"/>
              </a:defRPr>
            </a:lvl1pPr>
            <a:lvl2pPr marL="609524" indent="0">
              <a:buNone/>
              <a:defRPr sz="3000">
                <a:latin typeface="Helvetica" pitchFamily="2" charset="0"/>
              </a:defRPr>
            </a:lvl2pPr>
            <a:lvl3pPr marL="1219048" indent="0">
              <a:buNone/>
              <a:defRPr sz="3000">
                <a:latin typeface="Helvetica" pitchFamily="2" charset="0"/>
              </a:defRPr>
            </a:lvl3pPr>
            <a:lvl4pPr marL="1828572" indent="0">
              <a:buNone/>
              <a:defRPr sz="3000">
                <a:latin typeface="Helvetica" pitchFamily="2" charset="0"/>
              </a:defRPr>
            </a:lvl4pPr>
            <a:lvl5pPr marL="2438095" indent="0">
              <a:buNone/>
              <a:defRPr sz="30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תמונה 13">
            <a:extLst>
              <a:ext uri="{FF2B5EF4-FFF2-40B4-BE49-F238E27FC236}">
                <a16:creationId xmlns:a16="http://schemas.microsoft.com/office/drawing/2014/main" id="{86E884B2-A10E-6842-BE61-5C57A0FB76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737" y="5974532"/>
            <a:ext cx="1305237" cy="4873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7BD849-F898-C646-9603-D2C8E85864B6}"/>
              </a:ext>
            </a:extLst>
          </p:cNvPr>
          <p:cNvSpPr/>
          <p:nvPr userDrawn="1"/>
        </p:nvSpPr>
        <p:spPr>
          <a:xfrm rot="16200000">
            <a:off x="942939" y="3460670"/>
            <a:ext cx="99450" cy="720294"/>
          </a:xfrm>
          <a:prstGeom prst="rect">
            <a:avLst/>
          </a:prstGeom>
          <a:solidFill>
            <a:srgbClr val="7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255558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E5A38B-8C06-CC4A-9919-C7EC705AEF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תמונה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6517" y="5885980"/>
            <a:ext cx="1101712" cy="4113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A012BB-4407-CA49-8A4C-B427F51FC1EE}"/>
              </a:ext>
            </a:extLst>
          </p:cNvPr>
          <p:cNvSpPr txBox="1"/>
          <p:nvPr userDrawn="1"/>
        </p:nvSpPr>
        <p:spPr>
          <a:xfrm>
            <a:off x="632517" y="6292596"/>
            <a:ext cx="251266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4474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2023 ASOCS Ltd. | Confidential</a:t>
            </a:r>
          </a:p>
        </p:txBody>
      </p:sp>
      <p:sp>
        <p:nvSpPr>
          <p:cNvPr id="14" name="מציין מיקום של כותרת 1">
            <a:extLst>
              <a:ext uri="{FF2B5EF4-FFF2-40B4-BE49-F238E27FC236}">
                <a16:creationId xmlns:a16="http://schemas.microsoft.com/office/drawing/2014/main" id="{0E531938-5225-1344-ADF9-AE5BECC66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517" y="4164698"/>
            <a:ext cx="7600874" cy="6531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4000" b="1" i="0">
                <a:solidFill>
                  <a:srgbClr val="3B3B3B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Head Line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C1C00684-8D50-E446-BA16-985E8BFBE6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564" y="4971018"/>
            <a:ext cx="7600950" cy="5842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3000">
                <a:solidFill>
                  <a:srgbClr val="3B3B3B"/>
                </a:solidFill>
                <a:latin typeface="Helvetica" pitchFamily="2" charset="0"/>
              </a:defRPr>
            </a:lvl1pPr>
            <a:lvl2pPr marL="609524" indent="0">
              <a:buNone/>
              <a:defRPr sz="3000">
                <a:latin typeface="Helvetica" pitchFamily="2" charset="0"/>
              </a:defRPr>
            </a:lvl2pPr>
            <a:lvl3pPr marL="1219048" indent="0">
              <a:buNone/>
              <a:defRPr sz="3000">
                <a:latin typeface="Helvetica" pitchFamily="2" charset="0"/>
              </a:defRPr>
            </a:lvl3pPr>
            <a:lvl4pPr marL="1828572" indent="0">
              <a:buNone/>
              <a:defRPr sz="3000">
                <a:latin typeface="Helvetica" pitchFamily="2" charset="0"/>
              </a:defRPr>
            </a:lvl4pPr>
            <a:lvl5pPr marL="2438095" indent="0">
              <a:buNone/>
              <a:defRPr sz="30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תמונה 13">
            <a:extLst>
              <a:ext uri="{FF2B5EF4-FFF2-40B4-BE49-F238E27FC236}">
                <a16:creationId xmlns:a16="http://schemas.microsoft.com/office/drawing/2014/main" id="{86E884B2-A10E-6842-BE61-5C57A0FB76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737" y="5974532"/>
            <a:ext cx="1305237" cy="4873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7D3CFB-168F-5043-BB30-B5000BB660DE}"/>
              </a:ext>
            </a:extLst>
          </p:cNvPr>
          <p:cNvSpPr/>
          <p:nvPr userDrawn="1"/>
        </p:nvSpPr>
        <p:spPr>
          <a:xfrm rot="16200000">
            <a:off x="942939" y="3460670"/>
            <a:ext cx="99450" cy="720294"/>
          </a:xfrm>
          <a:prstGeom prst="rect">
            <a:avLst/>
          </a:prstGeom>
          <a:solidFill>
            <a:srgbClr val="7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481036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E5A38B-8C06-CC4A-9919-C7EC705AEF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תמונה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6517" y="5885980"/>
            <a:ext cx="1101712" cy="4113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A012BB-4407-CA49-8A4C-B427F51FC1EE}"/>
              </a:ext>
            </a:extLst>
          </p:cNvPr>
          <p:cNvSpPr txBox="1"/>
          <p:nvPr userDrawn="1"/>
        </p:nvSpPr>
        <p:spPr>
          <a:xfrm>
            <a:off x="632517" y="6292596"/>
            <a:ext cx="251266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4474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2023 ASOCS Ltd. | Confidential</a:t>
            </a:r>
          </a:p>
        </p:txBody>
      </p:sp>
      <p:sp>
        <p:nvSpPr>
          <p:cNvPr id="14" name="מציין מיקום של כותרת 1">
            <a:extLst>
              <a:ext uri="{FF2B5EF4-FFF2-40B4-BE49-F238E27FC236}">
                <a16:creationId xmlns:a16="http://schemas.microsoft.com/office/drawing/2014/main" id="{0E531938-5225-1344-ADF9-AE5BECC66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517" y="4164698"/>
            <a:ext cx="7600874" cy="6531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4000" b="1" i="0">
                <a:solidFill>
                  <a:srgbClr val="3B3B3B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Head Line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C1C00684-8D50-E446-BA16-985E8BFBE6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564" y="4971018"/>
            <a:ext cx="7600950" cy="5842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3000">
                <a:solidFill>
                  <a:srgbClr val="3B3B3B"/>
                </a:solidFill>
                <a:latin typeface="Helvetica" pitchFamily="2" charset="0"/>
              </a:defRPr>
            </a:lvl1pPr>
            <a:lvl2pPr marL="609524" indent="0">
              <a:buNone/>
              <a:defRPr sz="3000">
                <a:latin typeface="Helvetica" pitchFamily="2" charset="0"/>
              </a:defRPr>
            </a:lvl2pPr>
            <a:lvl3pPr marL="1219048" indent="0">
              <a:buNone/>
              <a:defRPr sz="3000">
                <a:latin typeface="Helvetica" pitchFamily="2" charset="0"/>
              </a:defRPr>
            </a:lvl3pPr>
            <a:lvl4pPr marL="1828572" indent="0">
              <a:buNone/>
              <a:defRPr sz="3000">
                <a:latin typeface="Helvetica" pitchFamily="2" charset="0"/>
              </a:defRPr>
            </a:lvl4pPr>
            <a:lvl5pPr marL="2438095" indent="0">
              <a:buNone/>
              <a:defRPr sz="30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תמונה 13">
            <a:extLst>
              <a:ext uri="{FF2B5EF4-FFF2-40B4-BE49-F238E27FC236}">
                <a16:creationId xmlns:a16="http://schemas.microsoft.com/office/drawing/2014/main" id="{86E884B2-A10E-6842-BE61-5C57A0FB76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737" y="5974532"/>
            <a:ext cx="1305237" cy="4873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ECA1FB-80DF-CB41-ADC3-A3F23D11D7D5}"/>
              </a:ext>
            </a:extLst>
          </p:cNvPr>
          <p:cNvSpPr/>
          <p:nvPr userDrawn="1"/>
        </p:nvSpPr>
        <p:spPr>
          <a:xfrm rot="16200000">
            <a:off x="942939" y="3460670"/>
            <a:ext cx="99450" cy="720294"/>
          </a:xfrm>
          <a:prstGeom prst="rect">
            <a:avLst/>
          </a:prstGeom>
          <a:solidFill>
            <a:srgbClr val="7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816493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E5A38B-8C06-CC4A-9919-C7EC705AEF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תמונה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6517" y="5885980"/>
            <a:ext cx="1101712" cy="4113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A012BB-4407-CA49-8A4C-B427F51FC1EE}"/>
              </a:ext>
            </a:extLst>
          </p:cNvPr>
          <p:cNvSpPr txBox="1"/>
          <p:nvPr userDrawn="1"/>
        </p:nvSpPr>
        <p:spPr>
          <a:xfrm>
            <a:off x="632517" y="6292596"/>
            <a:ext cx="251266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4474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2023 ASOCS Ltd. | Confidential</a:t>
            </a:r>
          </a:p>
        </p:txBody>
      </p:sp>
      <p:sp>
        <p:nvSpPr>
          <p:cNvPr id="14" name="מציין מיקום של כותרת 1">
            <a:extLst>
              <a:ext uri="{FF2B5EF4-FFF2-40B4-BE49-F238E27FC236}">
                <a16:creationId xmlns:a16="http://schemas.microsoft.com/office/drawing/2014/main" id="{0E531938-5225-1344-ADF9-AE5BECC66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517" y="4164698"/>
            <a:ext cx="7600874" cy="6531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4000" b="1" i="0">
                <a:solidFill>
                  <a:srgbClr val="3B3B3B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Head Line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C1C00684-8D50-E446-BA16-985E8BFBE6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564" y="4971018"/>
            <a:ext cx="7600950" cy="5842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3000">
                <a:solidFill>
                  <a:srgbClr val="3B3B3B"/>
                </a:solidFill>
                <a:latin typeface="Helvetica" pitchFamily="2" charset="0"/>
              </a:defRPr>
            </a:lvl1pPr>
            <a:lvl2pPr marL="609524" indent="0">
              <a:buNone/>
              <a:defRPr sz="3000">
                <a:latin typeface="Helvetica" pitchFamily="2" charset="0"/>
              </a:defRPr>
            </a:lvl2pPr>
            <a:lvl3pPr marL="1219048" indent="0">
              <a:buNone/>
              <a:defRPr sz="3000">
                <a:latin typeface="Helvetica" pitchFamily="2" charset="0"/>
              </a:defRPr>
            </a:lvl3pPr>
            <a:lvl4pPr marL="1828572" indent="0">
              <a:buNone/>
              <a:defRPr sz="3000">
                <a:latin typeface="Helvetica" pitchFamily="2" charset="0"/>
              </a:defRPr>
            </a:lvl4pPr>
            <a:lvl5pPr marL="2438095" indent="0">
              <a:buNone/>
              <a:defRPr sz="30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תמונה 13">
            <a:extLst>
              <a:ext uri="{FF2B5EF4-FFF2-40B4-BE49-F238E27FC236}">
                <a16:creationId xmlns:a16="http://schemas.microsoft.com/office/drawing/2014/main" id="{86E884B2-A10E-6842-BE61-5C57A0FB76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737" y="5974532"/>
            <a:ext cx="1305237" cy="4873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0D83BA-A1DC-0744-89AB-3EDCD6169D95}"/>
              </a:ext>
            </a:extLst>
          </p:cNvPr>
          <p:cNvSpPr/>
          <p:nvPr userDrawn="1"/>
        </p:nvSpPr>
        <p:spPr>
          <a:xfrm rot="16200000">
            <a:off x="942939" y="3460670"/>
            <a:ext cx="99450" cy="720294"/>
          </a:xfrm>
          <a:prstGeom prst="rect">
            <a:avLst/>
          </a:prstGeom>
          <a:solidFill>
            <a:srgbClr val="7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649229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של כותרת 1">
            <a:extLst>
              <a:ext uri="{FF2B5EF4-FFF2-40B4-BE49-F238E27FC236}">
                <a16:creationId xmlns:a16="http://schemas.microsoft.com/office/drawing/2014/main" id="{10BD9FCF-9F8C-534B-A4FA-344353B04D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341" y="565475"/>
            <a:ext cx="8058996" cy="10622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b="1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83F62E-126D-7540-9366-FA57B9675187}"/>
              </a:ext>
            </a:extLst>
          </p:cNvPr>
          <p:cNvSpPr txBox="1"/>
          <p:nvPr userDrawn="1"/>
        </p:nvSpPr>
        <p:spPr>
          <a:xfrm>
            <a:off x="2627482" y="5519203"/>
            <a:ext cx="372158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 err="1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rPr>
              <a:t>www.asocscloud.com</a:t>
            </a:r>
            <a:endParaRPr lang="en-US" sz="1867" dirty="0">
              <a:solidFill>
                <a:srgbClr val="44474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4C6863-DFB2-9041-8768-BD99D2550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72483"/>
            <a:ext cx="12192000" cy="277764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3720E34-5597-264E-B2C9-796B093068BD}"/>
              </a:ext>
            </a:extLst>
          </p:cNvPr>
          <p:cNvSpPr/>
          <p:nvPr userDrawn="1"/>
        </p:nvSpPr>
        <p:spPr>
          <a:xfrm>
            <a:off x="702733" y="815351"/>
            <a:ext cx="80433" cy="592667"/>
          </a:xfrm>
          <a:prstGeom prst="rect">
            <a:avLst/>
          </a:prstGeom>
          <a:solidFill>
            <a:srgbClr val="7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pic>
        <p:nvPicPr>
          <p:cNvPr id="13" name="תמונה 13">
            <a:extLst>
              <a:ext uri="{FF2B5EF4-FFF2-40B4-BE49-F238E27FC236}">
                <a16:creationId xmlns:a16="http://schemas.microsoft.com/office/drawing/2014/main" id="{3A07B9F6-D843-B044-B494-FC970651A2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49" y="5280115"/>
            <a:ext cx="1657171" cy="6187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1A1427-FD0C-B34D-A059-A772A7939858}"/>
              </a:ext>
            </a:extLst>
          </p:cNvPr>
          <p:cNvSpPr txBox="1"/>
          <p:nvPr userDrawn="1"/>
        </p:nvSpPr>
        <p:spPr>
          <a:xfrm>
            <a:off x="9564518" y="5729582"/>
            <a:ext cx="251266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4474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2023 ASOCS Ltd.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95431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D7D48A-CA89-D245-BC90-E2947C96D9E6}"/>
              </a:ext>
            </a:extLst>
          </p:cNvPr>
          <p:cNvSpPr/>
          <p:nvPr userDrawn="1"/>
        </p:nvSpPr>
        <p:spPr>
          <a:xfrm>
            <a:off x="628651" y="565474"/>
            <a:ext cx="10929937" cy="2249163"/>
          </a:xfrm>
          <a:prstGeom prst="rect">
            <a:avLst/>
          </a:prstGeom>
          <a:solidFill>
            <a:srgbClr val="7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6" name="מציין מיקום של כותרת 1">
            <a:extLst>
              <a:ext uri="{FF2B5EF4-FFF2-40B4-BE49-F238E27FC236}">
                <a16:creationId xmlns:a16="http://schemas.microsoft.com/office/drawing/2014/main" id="{10BD9FCF-9F8C-534B-A4FA-344353B04D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124" y="959141"/>
            <a:ext cx="8058996" cy="10622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b="1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83F62E-126D-7540-9366-FA57B9675187}"/>
              </a:ext>
            </a:extLst>
          </p:cNvPr>
          <p:cNvSpPr txBox="1"/>
          <p:nvPr userDrawn="1"/>
        </p:nvSpPr>
        <p:spPr>
          <a:xfrm>
            <a:off x="2627482" y="5519203"/>
            <a:ext cx="372158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 err="1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rPr>
              <a:t>www.asocscloud.com</a:t>
            </a:r>
            <a:endParaRPr lang="en-US" sz="1867" dirty="0">
              <a:solidFill>
                <a:srgbClr val="444749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3" name="תמונה 13">
            <a:extLst>
              <a:ext uri="{FF2B5EF4-FFF2-40B4-BE49-F238E27FC236}">
                <a16:creationId xmlns:a16="http://schemas.microsoft.com/office/drawing/2014/main" id="{3A07B9F6-D843-B044-B494-FC970651A2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49" y="5280115"/>
            <a:ext cx="1657171" cy="6187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1A1427-FD0C-B34D-A059-A772A7939858}"/>
              </a:ext>
            </a:extLst>
          </p:cNvPr>
          <p:cNvSpPr txBox="1"/>
          <p:nvPr userDrawn="1"/>
        </p:nvSpPr>
        <p:spPr>
          <a:xfrm>
            <a:off x="9564518" y="5729582"/>
            <a:ext cx="251266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4474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2023 ASOCS Ltd. | Confidential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2C54FD-DDF5-4E44-B04D-824642D9E5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" y="2553093"/>
            <a:ext cx="10929937" cy="181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14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A8501-CEB4-8449-AEBE-A80D1DB02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32517" y="6292596"/>
            <a:ext cx="251266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76066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2022 ASOCS Ltd. | Confidential</a:t>
            </a:r>
          </a:p>
        </p:txBody>
      </p:sp>
      <p:pic>
        <p:nvPicPr>
          <p:cNvPr id="11" name="תמונה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3381" y="4508469"/>
            <a:ext cx="1657171" cy="618744"/>
          </a:xfrm>
          <a:prstGeom prst="rect">
            <a:avLst/>
          </a:prstGeom>
        </p:spPr>
      </p:pic>
      <p:sp>
        <p:nvSpPr>
          <p:cNvPr id="10" name="מציין מיקום של כותרת 1"/>
          <p:cNvSpPr>
            <a:spLocks noGrp="1"/>
          </p:cNvSpPr>
          <p:nvPr>
            <p:ph type="title" hasCustomPrompt="1"/>
          </p:nvPr>
        </p:nvSpPr>
        <p:spPr>
          <a:xfrm>
            <a:off x="941341" y="4227221"/>
            <a:ext cx="7600874" cy="14467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Head Line</a:t>
            </a:r>
          </a:p>
        </p:txBody>
      </p:sp>
    </p:spTree>
    <p:extLst>
      <p:ext uri="{BB962C8B-B14F-4D97-AF65-F5344CB8AC3E}">
        <p14:creationId xmlns:p14="http://schemas.microsoft.com/office/powerpoint/2010/main" val="403479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A8501-CEB4-8449-AEBE-A80D1DB02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32517" y="6292596"/>
            <a:ext cx="251266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4474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2022 ASOCS Ltd. | Confidential</a:t>
            </a:r>
          </a:p>
        </p:txBody>
      </p:sp>
      <p:pic>
        <p:nvPicPr>
          <p:cNvPr id="11" name="תמונה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3381" y="4508469"/>
            <a:ext cx="1657171" cy="618744"/>
          </a:xfrm>
          <a:prstGeom prst="rect">
            <a:avLst/>
          </a:prstGeom>
        </p:spPr>
      </p:pic>
      <p:sp>
        <p:nvSpPr>
          <p:cNvPr id="10" name="מציין מיקום של כותרת 1"/>
          <p:cNvSpPr>
            <a:spLocks noGrp="1"/>
          </p:cNvSpPr>
          <p:nvPr>
            <p:ph type="title" hasCustomPrompt="1"/>
          </p:nvPr>
        </p:nvSpPr>
        <p:spPr>
          <a:xfrm>
            <a:off x="941341" y="4227221"/>
            <a:ext cx="7600874" cy="14467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Head Line</a:t>
            </a:r>
          </a:p>
        </p:txBody>
      </p:sp>
    </p:spTree>
    <p:extLst>
      <p:ext uri="{BB962C8B-B14F-4D97-AF65-F5344CB8AC3E}">
        <p14:creationId xmlns:p14="http://schemas.microsoft.com/office/powerpoint/2010/main" val="2660454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A8501-CEB4-8449-AEBE-A80D1DB02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32517" y="6292596"/>
            <a:ext cx="251266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4474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2022 ASOCS Ltd. | Confidential</a:t>
            </a:r>
          </a:p>
        </p:txBody>
      </p:sp>
      <p:pic>
        <p:nvPicPr>
          <p:cNvPr id="11" name="תמונה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3381" y="4508469"/>
            <a:ext cx="1657171" cy="618744"/>
          </a:xfrm>
          <a:prstGeom prst="rect">
            <a:avLst/>
          </a:prstGeom>
        </p:spPr>
      </p:pic>
      <p:sp>
        <p:nvSpPr>
          <p:cNvPr id="10" name="מציין מיקום של כותרת 1"/>
          <p:cNvSpPr>
            <a:spLocks noGrp="1"/>
          </p:cNvSpPr>
          <p:nvPr>
            <p:ph type="title" hasCustomPrompt="1"/>
          </p:nvPr>
        </p:nvSpPr>
        <p:spPr>
          <a:xfrm>
            <a:off x="941341" y="4227221"/>
            <a:ext cx="7600874" cy="14467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Head Line</a:t>
            </a:r>
          </a:p>
        </p:txBody>
      </p:sp>
    </p:spTree>
    <p:extLst>
      <p:ext uri="{BB962C8B-B14F-4D97-AF65-F5344CB8AC3E}">
        <p14:creationId xmlns:p14="http://schemas.microsoft.com/office/powerpoint/2010/main" val="1349096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A8501-CEB4-8449-AEBE-A80D1DB02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32517" y="6292596"/>
            <a:ext cx="251266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4474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2023 ASOCS Ltd. | Confidential</a:t>
            </a:r>
          </a:p>
        </p:txBody>
      </p:sp>
      <p:pic>
        <p:nvPicPr>
          <p:cNvPr id="11" name="תמונה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3381" y="4508469"/>
            <a:ext cx="1657171" cy="618744"/>
          </a:xfrm>
          <a:prstGeom prst="rect">
            <a:avLst/>
          </a:prstGeom>
        </p:spPr>
      </p:pic>
      <p:sp>
        <p:nvSpPr>
          <p:cNvPr id="10" name="מציין מיקום של כותרת 1"/>
          <p:cNvSpPr>
            <a:spLocks noGrp="1"/>
          </p:cNvSpPr>
          <p:nvPr>
            <p:ph type="title" hasCustomPrompt="1"/>
          </p:nvPr>
        </p:nvSpPr>
        <p:spPr>
          <a:xfrm>
            <a:off x="941341" y="4227221"/>
            <a:ext cx="7600874" cy="14467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Head Line</a:t>
            </a:r>
          </a:p>
        </p:txBody>
      </p:sp>
    </p:spTree>
    <p:extLst>
      <p:ext uri="{BB962C8B-B14F-4D97-AF65-F5344CB8AC3E}">
        <p14:creationId xmlns:p14="http://schemas.microsoft.com/office/powerpoint/2010/main" val="179161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A8501-CEB4-8449-AEBE-A80D1DB02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32517" y="6292596"/>
            <a:ext cx="251266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4474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2022 ASOCS Ltd. | Confidential</a:t>
            </a:r>
          </a:p>
        </p:txBody>
      </p:sp>
      <p:pic>
        <p:nvPicPr>
          <p:cNvPr id="11" name="תמונה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3381" y="4508469"/>
            <a:ext cx="1657171" cy="618744"/>
          </a:xfrm>
          <a:prstGeom prst="rect">
            <a:avLst/>
          </a:prstGeom>
        </p:spPr>
      </p:pic>
      <p:sp>
        <p:nvSpPr>
          <p:cNvPr id="10" name="מציין מיקום של כותרת 1"/>
          <p:cNvSpPr>
            <a:spLocks noGrp="1"/>
          </p:cNvSpPr>
          <p:nvPr>
            <p:ph type="title" hasCustomPrompt="1"/>
          </p:nvPr>
        </p:nvSpPr>
        <p:spPr>
          <a:xfrm>
            <a:off x="941341" y="4227221"/>
            <a:ext cx="7600874" cy="14467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Head Line</a:t>
            </a:r>
          </a:p>
        </p:txBody>
      </p:sp>
    </p:spTree>
    <p:extLst>
      <p:ext uri="{BB962C8B-B14F-4D97-AF65-F5344CB8AC3E}">
        <p14:creationId xmlns:p14="http://schemas.microsoft.com/office/powerpoint/2010/main" val="64919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A8501-CEB4-8449-AEBE-A80D1DB02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32517" y="6292596"/>
            <a:ext cx="251266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4474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2023 ASOCS Ltd. | Confidential</a:t>
            </a:r>
          </a:p>
        </p:txBody>
      </p:sp>
      <p:pic>
        <p:nvPicPr>
          <p:cNvPr id="11" name="תמונה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3381" y="4508469"/>
            <a:ext cx="1657171" cy="618744"/>
          </a:xfrm>
          <a:prstGeom prst="rect">
            <a:avLst/>
          </a:prstGeom>
        </p:spPr>
      </p:pic>
      <p:sp>
        <p:nvSpPr>
          <p:cNvPr id="10" name="מציין מיקום של כותרת 1"/>
          <p:cNvSpPr>
            <a:spLocks noGrp="1"/>
          </p:cNvSpPr>
          <p:nvPr>
            <p:ph type="title" hasCustomPrompt="1"/>
          </p:nvPr>
        </p:nvSpPr>
        <p:spPr>
          <a:xfrm>
            <a:off x="941341" y="4227221"/>
            <a:ext cx="7600874" cy="14467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Head Line</a:t>
            </a:r>
          </a:p>
        </p:txBody>
      </p:sp>
    </p:spTree>
    <p:extLst>
      <p:ext uri="{BB962C8B-B14F-4D97-AF65-F5344CB8AC3E}">
        <p14:creationId xmlns:p14="http://schemas.microsoft.com/office/powerpoint/2010/main" val="3902085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E07F51-48E8-7C4F-8D34-A41AD4C689F5}"/>
              </a:ext>
            </a:extLst>
          </p:cNvPr>
          <p:cNvSpPr/>
          <p:nvPr userDrawn="1"/>
        </p:nvSpPr>
        <p:spPr>
          <a:xfrm>
            <a:off x="228224" y="6397773"/>
            <a:ext cx="467672" cy="467672"/>
          </a:xfrm>
          <a:prstGeom prst="rect">
            <a:avLst/>
          </a:prstGeom>
          <a:solidFill>
            <a:srgbClr val="7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1" name="מציין מיקום של כותרת 1"/>
          <p:cNvSpPr>
            <a:spLocks noGrp="1"/>
          </p:cNvSpPr>
          <p:nvPr>
            <p:ph type="title" hasCustomPrompt="1"/>
          </p:nvPr>
        </p:nvSpPr>
        <p:spPr>
          <a:xfrm>
            <a:off x="437663" y="72516"/>
            <a:ext cx="10972800" cy="7914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2933" b="1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20" name="מציין מיקום טקסט 19"/>
          <p:cNvSpPr>
            <a:spLocks noGrp="1"/>
          </p:cNvSpPr>
          <p:nvPr>
            <p:ph type="body" sz="quarter" idx="10" hasCustomPrompt="1"/>
          </p:nvPr>
        </p:nvSpPr>
        <p:spPr>
          <a:xfrm>
            <a:off x="459858" y="973668"/>
            <a:ext cx="10960100" cy="3780367"/>
          </a:xfrm>
          <a:prstGeom prst="rect">
            <a:avLst/>
          </a:prstGeom>
        </p:spPr>
        <p:txBody>
          <a:bodyPr lIns="0" tIns="0" rIns="0" bIns="0"/>
          <a:lstStyle>
            <a:lvl1pPr marL="232805" indent="-232805">
              <a:buClr>
                <a:srgbClr val="8CC747"/>
              </a:buClr>
              <a:buFont typeface="Arial" pitchFamily="34" charset="0"/>
              <a:buChar char="•"/>
              <a:defRPr sz="2667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>
              <a:buClr>
                <a:srgbClr val="8CC747"/>
              </a:buClr>
              <a:buFont typeface="Arial" pitchFamily="34" charset="0"/>
              <a:buChar char="•"/>
              <a:defRPr sz="2400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>
              <a:buClr>
                <a:srgbClr val="8CC747"/>
              </a:buClr>
              <a:buFont typeface="Arial" pitchFamily="34" charset="0"/>
              <a:buChar char="•"/>
              <a:defRPr sz="2133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>
              <a:buClr>
                <a:srgbClr val="8CC747"/>
              </a:buClr>
              <a:buFont typeface="Arial" pitchFamily="34" charset="0"/>
              <a:buChar char="•"/>
              <a:defRPr sz="1867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>
              <a:buClr>
                <a:srgbClr val="94C949"/>
              </a:buClr>
              <a:buFont typeface="Arial" pitchFamily="34" charset="0"/>
              <a:buChar char="•"/>
              <a:defRPr sz="2400" b="0" i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First</a:t>
            </a:r>
            <a:endParaRPr lang="he-IL" dirty="0"/>
          </a:p>
          <a:p>
            <a:pPr lvl="1"/>
            <a:r>
              <a:rPr lang="en-US" dirty="0"/>
              <a:t>Second</a:t>
            </a:r>
            <a:endParaRPr lang="he-IL" dirty="0"/>
          </a:p>
          <a:p>
            <a:pPr lvl="2"/>
            <a:r>
              <a:rPr lang="en-US" dirty="0"/>
              <a:t>3rd</a:t>
            </a:r>
            <a:endParaRPr lang="he-IL" dirty="0"/>
          </a:p>
          <a:p>
            <a:pPr lvl="3"/>
            <a:r>
              <a:rPr lang="en-US" dirty="0"/>
              <a:t>4</a:t>
            </a:r>
            <a:endParaRPr lang="he-IL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18128" y="6407897"/>
            <a:ext cx="4777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7DF3C-1F27-4060-8962-7FF97640FF6A}" type="slidenum">
              <a:rPr lang="en-US" sz="130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pPr marL="0" marR="0" lvl="0" indent="0" algn="ctr" defTabSz="12190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05992" y="6425502"/>
            <a:ext cx="6013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474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2023 ASOCS Ltd. | Confidential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2D5948-068D-6140-AE5A-301F7E3F5C5E}"/>
              </a:ext>
            </a:extLst>
          </p:cNvPr>
          <p:cNvSpPr/>
          <p:nvPr userDrawn="1"/>
        </p:nvSpPr>
        <p:spPr>
          <a:xfrm>
            <a:off x="218128" y="210940"/>
            <a:ext cx="93022" cy="467672"/>
          </a:xfrm>
          <a:prstGeom prst="rect">
            <a:avLst/>
          </a:prstGeom>
          <a:solidFill>
            <a:srgbClr val="7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9" name="תמונה 13">
            <a:extLst>
              <a:ext uri="{FF2B5EF4-FFF2-40B4-BE49-F238E27FC236}">
                <a16:creationId xmlns:a16="http://schemas.microsoft.com/office/drawing/2014/main" id="{B3A95951-6A7B-A645-AA20-86711CBE1E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2616" y="6276705"/>
            <a:ext cx="1101712" cy="41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44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E07F51-48E8-7C4F-8D34-A41AD4C689F5}"/>
              </a:ext>
            </a:extLst>
          </p:cNvPr>
          <p:cNvSpPr/>
          <p:nvPr userDrawn="1"/>
        </p:nvSpPr>
        <p:spPr>
          <a:xfrm>
            <a:off x="228224" y="6397773"/>
            <a:ext cx="467672" cy="467672"/>
          </a:xfrm>
          <a:prstGeom prst="rect">
            <a:avLst/>
          </a:prstGeom>
          <a:solidFill>
            <a:srgbClr val="7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1" name="מציין מיקום של כותרת 1"/>
          <p:cNvSpPr>
            <a:spLocks noGrp="1"/>
          </p:cNvSpPr>
          <p:nvPr>
            <p:ph type="title" hasCustomPrompt="1"/>
          </p:nvPr>
        </p:nvSpPr>
        <p:spPr>
          <a:xfrm>
            <a:off x="437663" y="72516"/>
            <a:ext cx="10972800" cy="7914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2933" b="1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Page Headline</a:t>
            </a:r>
          </a:p>
        </p:txBody>
      </p:sp>
      <p:sp>
        <p:nvSpPr>
          <p:cNvPr id="20" name="מציין מיקום טקסט 19"/>
          <p:cNvSpPr>
            <a:spLocks noGrp="1"/>
          </p:cNvSpPr>
          <p:nvPr>
            <p:ph type="body" sz="quarter" idx="10" hasCustomPrompt="1"/>
          </p:nvPr>
        </p:nvSpPr>
        <p:spPr>
          <a:xfrm>
            <a:off x="459858" y="973668"/>
            <a:ext cx="10960100" cy="3780367"/>
          </a:xfrm>
          <a:prstGeom prst="rect">
            <a:avLst/>
          </a:prstGeom>
        </p:spPr>
        <p:txBody>
          <a:bodyPr lIns="0" tIns="0" rIns="0" bIns="0"/>
          <a:lstStyle>
            <a:lvl1pPr marL="232805" indent="-232805">
              <a:buClr>
                <a:srgbClr val="8CC747"/>
              </a:buClr>
              <a:buFont typeface="Arial" pitchFamily="34" charset="0"/>
              <a:buChar char="•"/>
              <a:defRPr sz="2667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>
              <a:buClr>
                <a:srgbClr val="8CC747"/>
              </a:buClr>
              <a:buFont typeface="Arial" pitchFamily="34" charset="0"/>
              <a:buChar char="•"/>
              <a:defRPr sz="2400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>
              <a:buClr>
                <a:srgbClr val="8CC747"/>
              </a:buClr>
              <a:buFont typeface="Arial" pitchFamily="34" charset="0"/>
              <a:buChar char="•"/>
              <a:defRPr sz="2133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>
              <a:buClr>
                <a:srgbClr val="8CC747"/>
              </a:buClr>
              <a:buFont typeface="Arial" pitchFamily="34" charset="0"/>
              <a:buChar char="•"/>
              <a:defRPr sz="1867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>
              <a:buClr>
                <a:srgbClr val="94C949"/>
              </a:buClr>
              <a:buFont typeface="Arial" pitchFamily="34" charset="0"/>
              <a:buChar char="•"/>
              <a:defRPr sz="2400" b="0" i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en-US" dirty="0"/>
              <a:t>First</a:t>
            </a:r>
            <a:endParaRPr lang="he-IL" dirty="0"/>
          </a:p>
          <a:p>
            <a:pPr lvl="1"/>
            <a:r>
              <a:rPr lang="en-US" dirty="0"/>
              <a:t>Second</a:t>
            </a:r>
            <a:endParaRPr lang="he-IL" dirty="0"/>
          </a:p>
          <a:p>
            <a:pPr lvl="2"/>
            <a:r>
              <a:rPr lang="en-US" dirty="0"/>
              <a:t>3rd</a:t>
            </a:r>
            <a:endParaRPr lang="he-IL" dirty="0"/>
          </a:p>
          <a:p>
            <a:pPr lvl="3"/>
            <a:r>
              <a:rPr lang="en-US" dirty="0"/>
              <a:t>4</a:t>
            </a:r>
            <a:endParaRPr lang="he-IL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18128" y="6407897"/>
            <a:ext cx="4777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7DF3C-1F27-4060-8962-7FF97640FF6A}" type="slidenum">
              <a:rPr lang="en-US" sz="130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pPr marL="0" marR="0" lvl="0" indent="0" algn="ctr" defTabSz="12190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2D5948-068D-6140-AE5A-301F7E3F5C5E}"/>
              </a:ext>
            </a:extLst>
          </p:cNvPr>
          <p:cNvSpPr/>
          <p:nvPr userDrawn="1"/>
        </p:nvSpPr>
        <p:spPr>
          <a:xfrm>
            <a:off x="218128" y="210940"/>
            <a:ext cx="93022" cy="467672"/>
          </a:xfrm>
          <a:prstGeom prst="rect">
            <a:avLst/>
          </a:prstGeom>
          <a:solidFill>
            <a:srgbClr val="7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9" name="תמונה 13">
            <a:extLst>
              <a:ext uri="{FF2B5EF4-FFF2-40B4-BE49-F238E27FC236}">
                <a16:creationId xmlns:a16="http://schemas.microsoft.com/office/drawing/2014/main" id="{B3A95951-6A7B-A645-AA20-86711CBE1E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0384" y="6407897"/>
            <a:ext cx="797342" cy="2977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69C421-7F82-FEBD-BE59-6991765099E5}"/>
              </a:ext>
            </a:extLst>
          </p:cNvPr>
          <p:cNvSpPr txBox="1"/>
          <p:nvPr userDrawn="1"/>
        </p:nvSpPr>
        <p:spPr>
          <a:xfrm>
            <a:off x="705992" y="6425502"/>
            <a:ext cx="6013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4749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2023 ASOCS Ltd.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36631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9874" y="4563229"/>
            <a:ext cx="10972800" cy="10622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Head Line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438486" y="63349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576066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20</a:t>
            </a:r>
            <a:r>
              <a:rPr lang="en-GB" dirty="0"/>
              <a:t>23 </a:t>
            </a:r>
            <a:r>
              <a:rPr lang="en-US" dirty="0" err="1"/>
              <a:t>Asocs</a:t>
            </a:r>
            <a:r>
              <a:rPr lang="en-US" dirty="0"/>
              <a:t> Ltd.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576066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08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44" r:id="rId2"/>
    <p:sldLayoutId id="2147483761" r:id="rId3"/>
    <p:sldLayoutId id="2147483763" r:id="rId4"/>
    <p:sldLayoutId id="2147483765" r:id="rId5"/>
    <p:sldLayoutId id="2147483767" r:id="rId6"/>
    <p:sldLayoutId id="2147483769" r:id="rId7"/>
    <p:sldLayoutId id="2147483748" r:id="rId8"/>
    <p:sldLayoutId id="2147483779" r:id="rId9"/>
    <p:sldLayoutId id="2147483750" r:id="rId10"/>
    <p:sldLayoutId id="2147483751" r:id="rId11"/>
    <p:sldLayoutId id="2147483771" r:id="rId12"/>
    <p:sldLayoutId id="2147483772" r:id="rId13"/>
    <p:sldLayoutId id="2147483774" r:id="rId14"/>
    <p:sldLayoutId id="2147483773" r:id="rId15"/>
    <p:sldLayoutId id="2147483775" r:id="rId16"/>
    <p:sldLayoutId id="2147483778" r:id="rId17"/>
    <p:sldLayoutId id="2147483777" r:id="rId18"/>
  </p:sldLayoutIdLst>
  <p:txStyles>
    <p:titleStyle>
      <a:lvl1pPr algn="just" defTabSz="1219048" rtl="0" eaLnBrk="1" latinLnBrk="0" hangingPunct="1">
        <a:spcBef>
          <a:spcPct val="0"/>
        </a:spcBef>
        <a:buNone/>
        <a:defRPr sz="3733" kern="1200" baseline="0">
          <a:solidFill>
            <a:srgbClr val="576066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457143" indent="-457143" algn="l" defTabSz="121904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76" indent="-380952" algn="l" defTabSz="121904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10" indent="-304762" algn="l" defTabSz="121904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34" indent="-304762" algn="l" defTabSz="121904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857" indent="-304762" algn="l" defTabSz="121904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381" indent="-304762" algn="l" defTabSz="121904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05" indent="-304762" algn="l" defTabSz="121904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429" indent="-304762" algn="l" defTabSz="121904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952" indent="-304762" algn="l" defTabSz="121904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4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48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71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95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19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43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66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90" algn="l" defTabSz="121904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69.png"/><Relationship Id="rId7" Type="http://schemas.openxmlformats.org/officeDocument/2006/relationships/image" Target="../media/image10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png"/><Relationship Id="rId5" Type="http://schemas.openxmlformats.org/officeDocument/2006/relationships/image" Target="../media/image91.png"/><Relationship Id="rId4" Type="http://schemas.openxmlformats.org/officeDocument/2006/relationships/image" Target="../media/image104.png"/><Relationship Id="rId9" Type="http://schemas.openxmlformats.org/officeDocument/2006/relationships/image" Target="../media/image10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18.emf"/><Relationship Id="rId3" Type="http://schemas.openxmlformats.org/officeDocument/2006/relationships/image" Target="../media/image110.png"/><Relationship Id="rId7" Type="http://schemas.openxmlformats.org/officeDocument/2006/relationships/image" Target="../media/image42.png"/><Relationship Id="rId12" Type="http://schemas.openxmlformats.org/officeDocument/2006/relationships/image" Target="../media/image117.emf"/><Relationship Id="rId17" Type="http://schemas.openxmlformats.org/officeDocument/2006/relationships/image" Target="../media/image2.png"/><Relationship Id="rId2" Type="http://schemas.openxmlformats.org/officeDocument/2006/relationships/image" Target="../media/image109.png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3.png"/><Relationship Id="rId11" Type="http://schemas.openxmlformats.org/officeDocument/2006/relationships/image" Target="../media/image116.emf"/><Relationship Id="rId5" Type="http://schemas.openxmlformats.org/officeDocument/2006/relationships/image" Target="../media/image112.png"/><Relationship Id="rId15" Type="http://schemas.openxmlformats.org/officeDocument/2006/relationships/image" Target="../media/image120.emf"/><Relationship Id="rId10" Type="http://schemas.openxmlformats.org/officeDocument/2006/relationships/image" Target="../media/image115.emf"/><Relationship Id="rId4" Type="http://schemas.openxmlformats.org/officeDocument/2006/relationships/image" Target="../media/image111.png"/><Relationship Id="rId9" Type="http://schemas.openxmlformats.org/officeDocument/2006/relationships/image" Target="../media/image114.png"/><Relationship Id="rId14" Type="http://schemas.openxmlformats.org/officeDocument/2006/relationships/image" Target="../media/image1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kAN7i6EEY4" TargetMode="Externa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EkAN7i6EEY4?feature=oembed" TargetMode="External"/><Relationship Id="rId6" Type="http://schemas.openxmlformats.org/officeDocument/2006/relationships/image" Target="../media/image123.JPG"/><Relationship Id="rId5" Type="http://schemas.openxmlformats.org/officeDocument/2006/relationships/hyperlink" Target="https://pixabay.com/en/youtube-red-social-icon-play-1495277/" TargetMode="External"/><Relationship Id="rId4" Type="http://schemas.openxmlformats.org/officeDocument/2006/relationships/image" Target="../media/image1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21" Type="http://schemas.openxmlformats.org/officeDocument/2006/relationships/image" Target="../media/image37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bs.wikipedia.org/wiki/NVIDIA" TargetMode="External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s://www.healthcarefacilitiestoday.com/posts/MGM-Solutions-6000-Hours-Per-Month-Wasted-on-Nurses-Finding-Lost-Equipment--17611" TargetMode="External"/><Relationship Id="rId7" Type="http://schemas.openxmlformats.org/officeDocument/2006/relationships/image" Target="../media/image42.png"/><Relationship Id="rId2" Type="http://schemas.openxmlformats.org/officeDocument/2006/relationships/hyperlink" Target="https://www.nursingtimes.net/archive/nurses-waste-an-hour-a-shift-finding-equipment-10-02-2009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iottag.com.au/how-much-time-do-staff-waste-searching-for-equipment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" Type="http://schemas.openxmlformats.org/officeDocument/2006/relationships/image" Target="../media/image46.png"/><Relationship Id="rId21" Type="http://schemas.openxmlformats.org/officeDocument/2006/relationships/image" Target="../media/image64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17" Type="http://schemas.openxmlformats.org/officeDocument/2006/relationships/image" Target="../media/image60.svg"/><Relationship Id="rId25" Type="http://schemas.openxmlformats.org/officeDocument/2006/relationships/image" Target="../media/image68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24" Type="http://schemas.openxmlformats.org/officeDocument/2006/relationships/image" Target="../media/image67.pn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23" Type="http://schemas.openxmlformats.org/officeDocument/2006/relationships/image" Target="../media/image66.png"/><Relationship Id="rId10" Type="http://schemas.openxmlformats.org/officeDocument/2006/relationships/image" Target="../media/image53.png"/><Relationship Id="rId19" Type="http://schemas.openxmlformats.org/officeDocument/2006/relationships/image" Target="../media/image62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Relationship Id="rId22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svg"/><Relationship Id="rId17" Type="http://schemas.openxmlformats.org/officeDocument/2006/relationships/image" Target="../media/image85.sv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sv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77.png"/><Relationship Id="rId14" Type="http://schemas.openxmlformats.org/officeDocument/2006/relationships/image" Target="../media/image8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5.png"/><Relationship Id="rId18" Type="http://schemas.openxmlformats.org/officeDocument/2006/relationships/image" Target="../media/image100.sv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4.svg"/><Relationship Id="rId17" Type="http://schemas.openxmlformats.org/officeDocument/2006/relationships/image" Target="../media/image99.png"/><Relationship Id="rId2" Type="http://schemas.openxmlformats.org/officeDocument/2006/relationships/image" Target="../media/image86.png"/><Relationship Id="rId16" Type="http://schemas.openxmlformats.org/officeDocument/2006/relationships/image" Target="../media/image98.svg"/><Relationship Id="rId20" Type="http://schemas.openxmlformats.org/officeDocument/2006/relationships/image" Target="../media/image102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0.png"/><Relationship Id="rId11" Type="http://schemas.openxmlformats.org/officeDocument/2006/relationships/image" Target="../media/image93.png"/><Relationship Id="rId5" Type="http://schemas.openxmlformats.org/officeDocument/2006/relationships/image" Target="../media/image89.png"/><Relationship Id="rId15" Type="http://schemas.openxmlformats.org/officeDocument/2006/relationships/image" Target="../media/image97.png"/><Relationship Id="rId10" Type="http://schemas.openxmlformats.org/officeDocument/2006/relationships/image" Target="../media/image82.svg"/><Relationship Id="rId19" Type="http://schemas.openxmlformats.org/officeDocument/2006/relationships/image" Target="../media/image101.png"/><Relationship Id="rId4" Type="http://schemas.openxmlformats.org/officeDocument/2006/relationships/image" Target="../media/image88.jpeg"/><Relationship Id="rId9" Type="http://schemas.openxmlformats.org/officeDocument/2006/relationships/image" Target="../media/image81.png"/><Relationship Id="rId14" Type="http://schemas.openxmlformats.org/officeDocument/2006/relationships/image" Target="../media/image9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E40AD-5A32-48EB-BF91-7BE546356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41" y="1068308"/>
            <a:ext cx="7641344" cy="1919335"/>
          </a:xfrm>
        </p:spPr>
        <p:txBody>
          <a:bodyPr/>
          <a:lstStyle/>
          <a:p>
            <a:r>
              <a:rPr lang="en-US" dirty="0"/>
              <a:t>Why 5G Positioning is a Foundational Application for 5G Private Networks</a:t>
            </a:r>
          </a:p>
        </p:txBody>
      </p:sp>
    </p:spTree>
    <p:extLst>
      <p:ext uri="{BB962C8B-B14F-4D97-AF65-F5344CB8AC3E}">
        <p14:creationId xmlns:p14="http://schemas.microsoft.com/office/powerpoint/2010/main" val="1202986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390B00C-5E84-44F0-BF96-BE7070D5689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-1"/>
            <a:ext cx="1067654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AB03B0E-5144-C349-833E-D9D2B816C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ASOCS Location Services over 5G</a:t>
            </a:r>
            <a:endParaRPr lang="en-IL"/>
          </a:p>
        </p:txBody>
      </p:sp>
      <p:pic>
        <p:nvPicPr>
          <p:cNvPr id="12" name="Picture 11" descr="Icon&#10;&#10;Description automatically generated with medium confidence">
            <a:extLst>
              <a:ext uri="{FF2B5EF4-FFF2-40B4-BE49-F238E27FC236}">
                <a16:creationId xmlns:a16="http://schemas.microsoft.com/office/drawing/2014/main" id="{C497C56A-26D7-FE0C-7D7C-C7A81DAA5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80" y="1015059"/>
            <a:ext cx="650756" cy="44739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32FC958-8044-657D-23F5-EB71029A62BE}"/>
              </a:ext>
            </a:extLst>
          </p:cNvPr>
          <p:cNvSpPr txBox="1">
            <a:spLocks/>
          </p:cNvSpPr>
          <p:nvPr/>
        </p:nvSpPr>
        <p:spPr>
          <a:xfrm>
            <a:off x="300660" y="4229997"/>
            <a:ext cx="4326852" cy="25243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232805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6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133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 algn="l" defTabSz="1219048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52381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05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29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52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600"/>
              </a:spcAft>
              <a:buClr>
                <a:schemeClr val="bg1"/>
              </a:buClr>
              <a:buFont typeface="Symbol" panose="05050102010706020507" pitchFamily="18" charset="2"/>
              <a:buChar char=""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CA4728-6BF3-5A00-D56A-1640EB40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42" y="1825827"/>
            <a:ext cx="561336" cy="422924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D2DB1B53-D803-2B79-F748-14EAE71ED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24" y="2638428"/>
            <a:ext cx="497168" cy="499081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905AD69B-9662-99B4-DF6B-89E6EFDD1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3" y="3534519"/>
            <a:ext cx="308924" cy="4752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961A01-CD56-4184-8134-E48AE7BCB5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953" y="1043785"/>
            <a:ext cx="413625" cy="418669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92B7726D-2A33-7361-46BE-2226DA062E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01" y="2638428"/>
            <a:ext cx="437550" cy="499081"/>
          </a:xfrm>
          <a:prstGeom prst="rect">
            <a:avLst/>
          </a:prstGeom>
        </p:spPr>
      </p:pic>
      <p:pic>
        <p:nvPicPr>
          <p:cNvPr id="25" name="Picture 24" descr="Shape, schematic&#10;&#10;Description automatically generated">
            <a:extLst>
              <a:ext uri="{FF2B5EF4-FFF2-40B4-BE49-F238E27FC236}">
                <a16:creationId xmlns:a16="http://schemas.microsoft.com/office/drawing/2014/main" id="{53F17F5E-BFDC-4478-64F1-8C0C64D921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194" y="1776348"/>
            <a:ext cx="494197" cy="521883"/>
          </a:xfrm>
          <a:prstGeom prst="rect">
            <a:avLst/>
          </a:prstGeom>
        </p:spPr>
      </p:pic>
      <p:pic>
        <p:nvPicPr>
          <p:cNvPr id="14" name="Picture 13" descr="A picture containing toy, scale model, construction set toy, LEGO&#10;&#10;Description automatically generated">
            <a:extLst>
              <a:ext uri="{FF2B5EF4-FFF2-40B4-BE49-F238E27FC236}">
                <a16:creationId xmlns:a16="http://schemas.microsoft.com/office/drawing/2014/main" id="{92C4AF2D-9517-D47C-F7A2-9ADA356AC1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18" y="2887969"/>
            <a:ext cx="7528717" cy="3897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0C50AE-74B2-4CCF-3219-67A63986E11B}"/>
              </a:ext>
            </a:extLst>
          </p:cNvPr>
          <p:cNvSpPr txBox="1"/>
          <p:nvPr/>
        </p:nvSpPr>
        <p:spPr>
          <a:xfrm>
            <a:off x="1115248" y="1106009"/>
            <a:ext cx="42172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0C0C2A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Real-time location  - </a:t>
            </a:r>
            <a:r>
              <a:rPr lang="en-US" sz="1800" b="0" i="0" dirty="0">
                <a:solidFill>
                  <a:srgbClr val="0C0C2A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UL–</a:t>
            </a:r>
            <a:r>
              <a:rPr lang="en-US" sz="1800" b="0" i="0" dirty="0" err="1">
                <a:solidFill>
                  <a:srgbClr val="0C0C2A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TDoA</a:t>
            </a:r>
            <a:r>
              <a:rPr lang="en-US" sz="1800" b="0" i="0" dirty="0">
                <a:solidFill>
                  <a:srgbClr val="0C0C2A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and AI</a:t>
            </a:r>
            <a:endParaRPr lang="en-US" dirty="0">
              <a:solidFill>
                <a:srgbClr val="0C0C2A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99A22E-350E-042F-7FA9-0A4054CB4A4A}"/>
              </a:ext>
            </a:extLst>
          </p:cNvPr>
          <p:cNvSpPr txBox="1"/>
          <p:nvPr/>
        </p:nvSpPr>
        <p:spPr>
          <a:xfrm>
            <a:off x="1195267" y="1870205"/>
            <a:ext cx="3738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Seamless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 - outdoor and indoor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3B175-2231-9A86-EEB5-9F499BDDC2E0}"/>
              </a:ext>
            </a:extLst>
          </p:cNvPr>
          <p:cNvSpPr txBox="1"/>
          <p:nvPr/>
        </p:nvSpPr>
        <p:spPr>
          <a:xfrm>
            <a:off x="1163445" y="2682866"/>
            <a:ext cx="4169046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Secure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– calculation is conducted on the Cyrus Platform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4A4A96-82D6-BD07-AE04-CCE33683FF7A}"/>
              </a:ext>
            </a:extLst>
          </p:cNvPr>
          <p:cNvSpPr txBox="1"/>
          <p:nvPr/>
        </p:nvSpPr>
        <p:spPr>
          <a:xfrm>
            <a:off x="768267" y="3524174"/>
            <a:ext cx="4627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rtl="0">
              <a:spcBef>
                <a:spcPts val="0"/>
              </a:spcBef>
              <a:spcAft>
                <a:spcPts val="2000"/>
              </a:spcAft>
              <a:buClr>
                <a:schemeClr val="bg1"/>
              </a:buClr>
              <a:buFont typeface="Symbol" panose="05050102010706020507" pitchFamily="18" charset="2"/>
              <a:buChar char=""/>
            </a:pPr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Precision Accuracy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– provides &lt;1m accuracy of connected devices</a:t>
            </a:r>
            <a:endParaRPr lang="en-US" sz="1800" b="0" i="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5BA26B-6714-C8CA-7B57-1122E3C7E0EB}"/>
              </a:ext>
            </a:extLst>
          </p:cNvPr>
          <p:cNvSpPr txBox="1"/>
          <p:nvPr/>
        </p:nvSpPr>
        <p:spPr>
          <a:xfrm>
            <a:off x="7561990" y="996972"/>
            <a:ext cx="4146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1600"/>
              </a:spcAft>
              <a:buClr>
                <a:schemeClr val="bg1"/>
              </a:buClr>
              <a:buFont typeface="Symbol" panose="05050102010706020507" pitchFamily="18" charset="2"/>
              <a:buChar char=""/>
            </a:pPr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Optimized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for ASOCS Cyrus</a:t>
            </a:r>
            <a:r>
              <a:rPr lang="en-US" sz="18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®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platform using 3GPP standards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AA427E-08CB-54C3-AD46-EC7849BDAA01}"/>
              </a:ext>
            </a:extLst>
          </p:cNvPr>
          <p:cNvSpPr txBox="1"/>
          <p:nvPr/>
        </p:nvSpPr>
        <p:spPr>
          <a:xfrm>
            <a:off x="7561990" y="1768330"/>
            <a:ext cx="4217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1600"/>
              </a:spcAft>
              <a:buClr>
                <a:schemeClr val="bg1"/>
              </a:buClr>
              <a:buFont typeface="Symbol" panose="05050102010706020507" pitchFamily="18" charset="2"/>
              <a:buChar char=""/>
            </a:pPr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Versatile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– can be used across the O-RAN compliant eco-system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0DE843-D15C-8688-C21A-74604575019C}"/>
              </a:ext>
            </a:extLst>
          </p:cNvPr>
          <p:cNvSpPr txBox="1"/>
          <p:nvPr/>
        </p:nvSpPr>
        <p:spPr>
          <a:xfrm>
            <a:off x="7561990" y="2641871"/>
            <a:ext cx="37797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1600"/>
              </a:spcAft>
              <a:buClr>
                <a:schemeClr val="bg1"/>
              </a:buClr>
              <a:buFont typeface="Symbol" panose="05050102010706020507" pitchFamily="18" charset="2"/>
              <a:buChar char=""/>
            </a:pPr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Scalable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–with network and number of connected devices</a:t>
            </a:r>
          </a:p>
        </p:txBody>
      </p:sp>
    </p:spTree>
    <p:extLst>
      <p:ext uri="{BB962C8B-B14F-4D97-AF65-F5344CB8AC3E}">
        <p14:creationId xmlns:p14="http://schemas.microsoft.com/office/powerpoint/2010/main" val="1756284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159BD5-1824-4C59-B94A-995D32641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269" y="2716006"/>
            <a:ext cx="783507" cy="62634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E9A39C-C903-4218-A11A-999CA94338D3}"/>
              </a:ext>
            </a:extLst>
          </p:cNvPr>
          <p:cNvSpPr/>
          <p:nvPr/>
        </p:nvSpPr>
        <p:spPr>
          <a:xfrm>
            <a:off x="1043151" y="1500653"/>
            <a:ext cx="1881160" cy="1577907"/>
          </a:xfrm>
          <a:prstGeom prst="rect">
            <a:avLst/>
          </a:prstGeom>
          <a:noFill/>
          <a:ln w="3175">
            <a:solidFill>
              <a:srgbClr val="E68E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1000" dirty="0">
                <a:latin typeface="Helvetica" pitchFamily="2" charset="0"/>
              </a:rPr>
              <a:t>5G </a:t>
            </a:r>
            <a:r>
              <a:rPr lang="en-US" sz="1000">
                <a:latin typeface="Helvetica" pitchFamily="2" charset="0"/>
              </a:rPr>
              <a:t>Native Devices</a:t>
            </a:r>
            <a:endParaRPr lang="en-US" sz="1000" dirty="0">
              <a:latin typeface="Helvetica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94E164-7DF5-4B2A-9A01-2505BC12E47D}"/>
              </a:ext>
            </a:extLst>
          </p:cNvPr>
          <p:cNvSpPr/>
          <p:nvPr/>
        </p:nvSpPr>
        <p:spPr>
          <a:xfrm>
            <a:off x="4411879" y="1505625"/>
            <a:ext cx="6085479" cy="3145872"/>
          </a:xfrm>
          <a:prstGeom prst="rect">
            <a:avLst/>
          </a:prstGeom>
          <a:noFill/>
          <a:ln w="3175">
            <a:solidFill>
              <a:srgbClr val="DB004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1000">
                <a:latin typeface="Helvetica" pitchFamily="2" charset="0"/>
              </a:rPr>
              <a:t>Edge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A9F5AA-EBD7-4905-BC95-CAB8C38A8AEF}"/>
              </a:ext>
            </a:extLst>
          </p:cNvPr>
          <p:cNvSpPr/>
          <p:nvPr/>
        </p:nvSpPr>
        <p:spPr>
          <a:xfrm>
            <a:off x="1042078" y="3149118"/>
            <a:ext cx="1881161" cy="1505221"/>
          </a:xfrm>
          <a:prstGeom prst="rect">
            <a:avLst/>
          </a:prstGeom>
          <a:noFill/>
          <a:ln w="3175">
            <a:solidFill>
              <a:srgbClr val="3A86E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1000">
                <a:latin typeface="Helvetica" pitchFamily="2" charset="0"/>
              </a:rPr>
              <a:t>CPE (Devices)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4005C57-3ECD-47B4-8D93-DBF371A08BEF}"/>
              </a:ext>
            </a:extLst>
          </p:cNvPr>
          <p:cNvGrpSpPr/>
          <p:nvPr/>
        </p:nvGrpSpPr>
        <p:grpSpPr>
          <a:xfrm>
            <a:off x="4493538" y="1563643"/>
            <a:ext cx="4766583" cy="2854481"/>
            <a:chOff x="4067410" y="1552238"/>
            <a:chExt cx="4766583" cy="2903983"/>
          </a:xfrm>
        </p:grpSpPr>
        <p:pic>
          <p:nvPicPr>
            <p:cNvPr id="14" name="Picture 13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2720C2F3-D16E-4F56-B612-FA51711B4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15"/>
            <a:stretch/>
          </p:blipFill>
          <p:spPr>
            <a:xfrm>
              <a:off x="6253764" y="4049432"/>
              <a:ext cx="1714906" cy="406789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2221E95-50A8-4D3D-9AAF-A1ABF8975789}"/>
                </a:ext>
              </a:extLst>
            </p:cNvPr>
            <p:cNvSpPr/>
            <p:nvPr/>
          </p:nvSpPr>
          <p:spPr>
            <a:xfrm>
              <a:off x="4067410" y="1552238"/>
              <a:ext cx="4766583" cy="2378633"/>
            </a:xfrm>
            <a:prstGeom prst="rect">
              <a:avLst/>
            </a:prstGeom>
            <a:noFill/>
            <a:ln w="3175">
              <a:solidFill>
                <a:srgbClr val="7FBF00"/>
              </a:solidFill>
              <a:prstDash val="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bIns="0" rtlCol="0" anchor="b"/>
            <a:lstStyle/>
            <a:p>
              <a:pPr algn="ctr"/>
              <a:r>
                <a:rPr lang="en-US" sz="1000">
                  <a:latin typeface="Helvetica" pitchFamily="2" charset="0"/>
                </a:rPr>
                <a:t>P5G</a:t>
              </a:r>
            </a:p>
            <a:p>
              <a:pPr algn="ctr"/>
              <a:endParaRPr lang="en-US" sz="1000">
                <a:latin typeface="Helvetica" pitchFamily="2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4150575-2916-487F-99E0-BD2D438485BE}"/>
              </a:ext>
            </a:extLst>
          </p:cNvPr>
          <p:cNvSpPr/>
          <p:nvPr/>
        </p:nvSpPr>
        <p:spPr>
          <a:xfrm>
            <a:off x="8204035" y="2264505"/>
            <a:ext cx="979260" cy="1258256"/>
          </a:xfrm>
          <a:prstGeom prst="rect">
            <a:avLst/>
          </a:prstGeom>
          <a:noFill/>
          <a:ln w="31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1000">
                <a:latin typeface="Helvetica" pitchFamily="2" charset="0"/>
              </a:rPr>
              <a:t>5G Core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12D765-9395-452B-97F7-234E4433D006}"/>
              </a:ext>
            </a:extLst>
          </p:cNvPr>
          <p:cNvSpPr/>
          <p:nvPr/>
        </p:nvSpPr>
        <p:spPr>
          <a:xfrm>
            <a:off x="3072334" y="1505625"/>
            <a:ext cx="1166070" cy="3145872"/>
          </a:xfrm>
          <a:prstGeom prst="rect">
            <a:avLst/>
          </a:prstGeom>
          <a:noFill/>
          <a:ln w="3175">
            <a:solidFill>
              <a:srgbClr val="1CBDAD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1000">
                <a:latin typeface="Helvetica" pitchFamily="2" charset="0"/>
              </a:rPr>
              <a:t>Radio Units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49ABC2D-87AC-494B-9B7F-C81E3A9A831B}"/>
              </a:ext>
            </a:extLst>
          </p:cNvPr>
          <p:cNvCxnSpPr>
            <a:cxnSpLocks/>
          </p:cNvCxnSpPr>
          <p:nvPr/>
        </p:nvCxnSpPr>
        <p:spPr>
          <a:xfrm>
            <a:off x="4238404" y="3027881"/>
            <a:ext cx="737362" cy="0"/>
          </a:xfrm>
          <a:prstGeom prst="line">
            <a:avLst/>
          </a:prstGeom>
          <a:ln w="38100">
            <a:solidFill>
              <a:srgbClr val="B5CA7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EA4CC357-08F0-4E1B-82DD-ADB0F8659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41" y="3278677"/>
            <a:ext cx="490692" cy="381959"/>
          </a:xfrm>
          <a:prstGeom prst="rect">
            <a:avLst/>
          </a:prstGeom>
        </p:spPr>
      </p:pic>
      <p:pic>
        <p:nvPicPr>
          <p:cNvPr id="39" name="Picture 3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55721E6-7D6B-4FCD-87A2-B8FFB127F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82" y="3991882"/>
            <a:ext cx="617900" cy="283672"/>
          </a:xfrm>
          <a:prstGeom prst="rect">
            <a:avLst/>
          </a:prstGeom>
        </p:spPr>
      </p:pic>
      <p:pic>
        <p:nvPicPr>
          <p:cNvPr id="41" name="Picture 4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D432FDA-7F30-4AAD-8BBF-2E23F55D6C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983" y="3525884"/>
            <a:ext cx="419508" cy="559344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76E370D-EC0E-47C7-8814-06959CD02718}"/>
              </a:ext>
            </a:extLst>
          </p:cNvPr>
          <p:cNvSpPr/>
          <p:nvPr/>
        </p:nvSpPr>
        <p:spPr>
          <a:xfrm>
            <a:off x="4541762" y="1639375"/>
            <a:ext cx="3512434" cy="1868357"/>
          </a:xfrm>
          <a:prstGeom prst="rect">
            <a:avLst/>
          </a:prstGeom>
          <a:noFill/>
          <a:ln w="254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1000" dirty="0">
                <a:latin typeface="Helvetica" pitchFamily="2" charset="0"/>
              </a:rPr>
              <a:t>CYRUS</a:t>
            </a:r>
            <a:r>
              <a:rPr lang="en-US" sz="1000" baseline="30000" dirty="0">
                <a:latin typeface="Helvetica" pitchFamily="2" charset="0"/>
              </a:rPr>
              <a:t>®</a:t>
            </a:r>
            <a:r>
              <a:rPr lang="en-US" sz="1000" dirty="0">
                <a:latin typeface="Helvetica" pitchFamily="2" charset="0"/>
              </a:rPr>
              <a:t> 5G RAN</a:t>
            </a:r>
          </a:p>
        </p:txBody>
      </p:sp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5232D1DE-65F8-4421-8A64-145C6C047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051" y="2363365"/>
            <a:ext cx="604981" cy="602206"/>
          </a:xfrm>
          <a:prstGeom prst="rect">
            <a:avLst/>
          </a:prstGeom>
        </p:spPr>
      </p:pic>
      <p:pic>
        <p:nvPicPr>
          <p:cNvPr id="50" name="Picture 49" descr="A picture containing icon&#10;&#10;Description automatically generated">
            <a:extLst>
              <a:ext uri="{FF2B5EF4-FFF2-40B4-BE49-F238E27FC236}">
                <a16:creationId xmlns:a16="http://schemas.microsoft.com/office/drawing/2014/main" id="{B62C2D76-3730-48CD-8002-CB7DD4E1F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627" y="2264505"/>
            <a:ext cx="775459" cy="704466"/>
          </a:xfrm>
          <a:prstGeom prst="rect">
            <a:avLst/>
          </a:prstGeom>
        </p:spPr>
      </p:pic>
      <p:pic>
        <p:nvPicPr>
          <p:cNvPr id="53" name="Picture 52" descr="Logo&#10;&#10;Description automatically generated">
            <a:extLst>
              <a:ext uri="{FF2B5EF4-FFF2-40B4-BE49-F238E27FC236}">
                <a16:creationId xmlns:a16="http://schemas.microsoft.com/office/drawing/2014/main" id="{3DFF36DD-A66E-440C-B379-3A3A3B87B8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418" y="3234960"/>
            <a:ext cx="591047" cy="212633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C5A2D3E-C268-461B-BC68-F27706C6456E}"/>
              </a:ext>
            </a:extLst>
          </p:cNvPr>
          <p:cNvSpPr/>
          <p:nvPr/>
        </p:nvSpPr>
        <p:spPr>
          <a:xfrm>
            <a:off x="4645746" y="1748757"/>
            <a:ext cx="3304719" cy="375757"/>
          </a:xfrm>
          <a:prstGeom prst="roundRect">
            <a:avLst>
              <a:gd name="adj" fmla="val 0"/>
            </a:avLst>
          </a:prstGeom>
          <a:noFill/>
          <a:ln w="9525">
            <a:solidFill>
              <a:srgbClr val="2647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7FBF00"/>
                </a:solidFill>
                <a:latin typeface="Helvetica" pitchFamily="2" charset="0"/>
              </a:rPr>
              <a:t>Rainbow RAN Management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DF37DA95-1D72-4D18-93B7-AFE485F3380B}"/>
              </a:ext>
            </a:extLst>
          </p:cNvPr>
          <p:cNvSpPr/>
          <p:nvPr/>
        </p:nvSpPr>
        <p:spPr>
          <a:xfrm>
            <a:off x="6066740" y="1169024"/>
            <a:ext cx="462477" cy="24374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solidFill>
              <a:srgbClr val="2647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7FBF00"/>
                </a:solidFill>
                <a:latin typeface="Helvetica" pitchFamily="2" charset="0"/>
              </a:rPr>
              <a:t>NBI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9B86CF70-E092-4554-8B0F-378BB2602C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3214" y="2341344"/>
            <a:ext cx="470660" cy="162297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2ABE040-1400-4CEF-BC71-90C70A410E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4806" y="2183188"/>
            <a:ext cx="310216" cy="391851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B1CE6F30-27DD-43F5-AA63-012795344F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3963" y="1563642"/>
            <a:ext cx="609055" cy="36253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A3439FBA-7D47-4C65-B189-2CE661FD765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-14087"/>
          <a:stretch/>
        </p:blipFill>
        <p:spPr>
          <a:xfrm>
            <a:off x="2358940" y="2192236"/>
            <a:ext cx="435040" cy="413604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AD7212BC-DAE1-4AE0-B106-83FC0086A4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24554" y="1568035"/>
            <a:ext cx="406037" cy="33353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6730546-E08E-43F5-890D-797E24E49A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6697" y="1648311"/>
            <a:ext cx="435039" cy="275525"/>
          </a:xfrm>
          <a:prstGeom prst="rect">
            <a:avLst/>
          </a:prstGeom>
        </p:spPr>
      </p:pic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16D696D6-1879-415D-8FB6-ED74B4CEBCF7}"/>
              </a:ext>
            </a:extLst>
          </p:cNvPr>
          <p:cNvCxnSpPr>
            <a:stCxn id="16" idx="3"/>
            <a:endCxn id="29" idx="1"/>
          </p:cNvCxnSpPr>
          <p:nvPr/>
        </p:nvCxnSpPr>
        <p:spPr>
          <a:xfrm>
            <a:off x="2924311" y="2289607"/>
            <a:ext cx="148023" cy="788954"/>
          </a:xfrm>
          <a:prstGeom prst="bentConnector3">
            <a:avLst/>
          </a:prstGeom>
          <a:ln w="38100">
            <a:solidFill>
              <a:srgbClr val="E68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59C24635-AA67-425E-9EBC-69E8C4E50CDF}"/>
              </a:ext>
            </a:extLst>
          </p:cNvPr>
          <p:cNvCxnSpPr>
            <a:stCxn id="18" idx="3"/>
            <a:endCxn id="29" idx="1"/>
          </p:cNvCxnSpPr>
          <p:nvPr/>
        </p:nvCxnSpPr>
        <p:spPr>
          <a:xfrm flipV="1">
            <a:off x="2923239" y="3078561"/>
            <a:ext cx="149095" cy="823168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C8A66309-FA00-4915-BC9C-3F3C7880E26D}"/>
              </a:ext>
            </a:extLst>
          </p:cNvPr>
          <p:cNvSpPr/>
          <p:nvPr/>
        </p:nvSpPr>
        <p:spPr>
          <a:xfrm>
            <a:off x="9348827" y="1636741"/>
            <a:ext cx="1053061" cy="1863382"/>
          </a:xfrm>
          <a:prstGeom prst="rect">
            <a:avLst/>
          </a:prstGeom>
          <a:noFill/>
          <a:ln w="3175">
            <a:solidFill>
              <a:srgbClr val="DB004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1000">
                <a:latin typeface="Helvetica" pitchFamily="2" charset="0"/>
              </a:rPr>
              <a:t>Edge applications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344053-282B-12F0-09E8-F6CADD97F99B}"/>
              </a:ext>
            </a:extLst>
          </p:cNvPr>
          <p:cNvCxnSpPr>
            <a:cxnSpLocks/>
            <a:stCxn id="55" idx="0"/>
            <a:endCxn id="79" idx="2"/>
          </p:cNvCxnSpPr>
          <p:nvPr/>
        </p:nvCxnSpPr>
        <p:spPr>
          <a:xfrm flipH="1" flipV="1">
            <a:off x="6297979" y="1412764"/>
            <a:ext cx="127" cy="335993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3F51FDA-D873-CEE0-F4A0-BEDFBC7B8B06}"/>
              </a:ext>
            </a:extLst>
          </p:cNvPr>
          <p:cNvSpPr/>
          <p:nvPr/>
        </p:nvSpPr>
        <p:spPr>
          <a:xfrm>
            <a:off x="5103546" y="2548005"/>
            <a:ext cx="832103" cy="73651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solidFill>
              <a:srgbClr val="2647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7FBF00"/>
                </a:solidFill>
                <a:latin typeface="Helvetica" pitchFamily="2" charset="0"/>
              </a:rPr>
              <a:t>DU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74F759-3769-EB8D-9EDB-E01499A1EBF5}"/>
              </a:ext>
            </a:extLst>
          </p:cNvPr>
          <p:cNvSpPr/>
          <p:nvPr/>
        </p:nvSpPr>
        <p:spPr>
          <a:xfrm>
            <a:off x="5067582" y="2491108"/>
            <a:ext cx="832103" cy="73651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solidFill>
              <a:srgbClr val="2647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7FBF00"/>
                </a:solidFill>
                <a:latin typeface="Helvetica" pitchFamily="2" charset="0"/>
              </a:rPr>
              <a:t>DU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409ED68-E229-ED94-2FBB-95ED3AB2F96F}"/>
              </a:ext>
            </a:extLst>
          </p:cNvPr>
          <p:cNvSpPr/>
          <p:nvPr/>
        </p:nvSpPr>
        <p:spPr>
          <a:xfrm>
            <a:off x="5023348" y="2434739"/>
            <a:ext cx="832103" cy="73651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solidFill>
              <a:srgbClr val="2647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7FBF00"/>
                </a:solidFill>
                <a:latin typeface="Helvetica" pitchFamily="2" charset="0"/>
              </a:rPr>
              <a:t>DU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7F4E38-8D79-BE69-7665-CC2B76BA8659}"/>
              </a:ext>
            </a:extLst>
          </p:cNvPr>
          <p:cNvSpPr/>
          <p:nvPr/>
        </p:nvSpPr>
        <p:spPr>
          <a:xfrm>
            <a:off x="4975766" y="2392375"/>
            <a:ext cx="832103" cy="73651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solidFill>
              <a:srgbClr val="2647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7FBF00"/>
                </a:solidFill>
                <a:latin typeface="Helvetica" pitchFamily="2" charset="0"/>
              </a:rPr>
              <a:t>DU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E35D635-2BE1-BF34-BF35-66EC56B965D0}"/>
              </a:ext>
            </a:extLst>
          </p:cNvPr>
          <p:cNvSpPr/>
          <p:nvPr/>
        </p:nvSpPr>
        <p:spPr>
          <a:xfrm>
            <a:off x="4931248" y="2338448"/>
            <a:ext cx="832103" cy="73651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solidFill>
              <a:srgbClr val="2647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7FBF00"/>
                </a:solidFill>
                <a:latin typeface="Helvetica" pitchFamily="2" charset="0"/>
              </a:rPr>
              <a:t>DU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A622CD3-7233-5295-97A2-E3E7E81E5C7A}"/>
              </a:ext>
            </a:extLst>
          </p:cNvPr>
          <p:cNvSpPr/>
          <p:nvPr/>
        </p:nvSpPr>
        <p:spPr>
          <a:xfrm>
            <a:off x="6936544" y="2519068"/>
            <a:ext cx="832103" cy="73651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solidFill>
              <a:srgbClr val="2647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7FBF00"/>
                </a:solidFill>
                <a:latin typeface="Helvetica" pitchFamily="2" charset="0"/>
              </a:rPr>
              <a:t>DU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D1F3595-C63F-9F4C-CD8F-E7230BB3779D}"/>
              </a:ext>
            </a:extLst>
          </p:cNvPr>
          <p:cNvSpPr/>
          <p:nvPr/>
        </p:nvSpPr>
        <p:spPr>
          <a:xfrm>
            <a:off x="6900580" y="2462171"/>
            <a:ext cx="832103" cy="73651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solidFill>
              <a:srgbClr val="2647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7FBF00"/>
                </a:solidFill>
                <a:latin typeface="Helvetica" pitchFamily="2" charset="0"/>
              </a:rPr>
              <a:t>DU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722888E-E091-CC25-9845-D7AC1685B679}"/>
              </a:ext>
            </a:extLst>
          </p:cNvPr>
          <p:cNvSpPr/>
          <p:nvPr/>
        </p:nvSpPr>
        <p:spPr>
          <a:xfrm>
            <a:off x="6856346" y="2405802"/>
            <a:ext cx="832103" cy="73651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solidFill>
              <a:srgbClr val="2647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7FBF00"/>
                </a:solidFill>
                <a:latin typeface="Helvetica" pitchFamily="2" charset="0"/>
              </a:rPr>
              <a:t>DU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54E4555-6F88-5CBA-9532-8AECEC067D41}"/>
              </a:ext>
            </a:extLst>
          </p:cNvPr>
          <p:cNvSpPr/>
          <p:nvPr/>
        </p:nvSpPr>
        <p:spPr>
          <a:xfrm>
            <a:off x="6808764" y="2363438"/>
            <a:ext cx="832103" cy="73651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solidFill>
              <a:srgbClr val="2647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7FBF00"/>
                </a:solidFill>
                <a:latin typeface="Helvetica" pitchFamily="2" charset="0"/>
              </a:rPr>
              <a:t>DU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5ED4C78-D05C-D144-BDED-55FD573C1903}"/>
              </a:ext>
            </a:extLst>
          </p:cNvPr>
          <p:cNvSpPr/>
          <p:nvPr/>
        </p:nvSpPr>
        <p:spPr>
          <a:xfrm>
            <a:off x="6764246" y="2309511"/>
            <a:ext cx="832103" cy="73651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solidFill>
              <a:srgbClr val="2647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7FBF00"/>
                </a:solidFill>
                <a:latin typeface="Helvetica" pitchFamily="2" charset="0"/>
              </a:rPr>
              <a:t>CU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F71F011-7626-B5AD-2A68-E7F5A1D69EB1}"/>
              </a:ext>
            </a:extLst>
          </p:cNvPr>
          <p:cNvCxnSpPr>
            <a:cxnSpLocks/>
          </p:cNvCxnSpPr>
          <p:nvPr/>
        </p:nvCxnSpPr>
        <p:spPr>
          <a:xfrm>
            <a:off x="7776553" y="3027881"/>
            <a:ext cx="438043" cy="0"/>
          </a:xfrm>
          <a:prstGeom prst="line">
            <a:avLst/>
          </a:prstGeom>
          <a:ln w="38100">
            <a:solidFill>
              <a:srgbClr val="B5CA7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06103E8-837D-AEB8-369F-FEC5D1A9F629}"/>
              </a:ext>
            </a:extLst>
          </p:cNvPr>
          <p:cNvCxnSpPr>
            <a:cxnSpLocks/>
          </p:cNvCxnSpPr>
          <p:nvPr/>
        </p:nvCxnSpPr>
        <p:spPr>
          <a:xfrm>
            <a:off x="9172299" y="2217035"/>
            <a:ext cx="162116" cy="31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13DAE9C-E4D9-A19F-3E1D-4E9DF8D86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Private 5G Network Building Blocks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FAA627-5D88-0EE4-783A-2525C5034B13}"/>
              </a:ext>
            </a:extLst>
          </p:cNvPr>
          <p:cNvSpPr txBox="1"/>
          <p:nvPr/>
        </p:nvSpPr>
        <p:spPr>
          <a:xfrm>
            <a:off x="8227671" y="1760301"/>
            <a:ext cx="96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latin typeface="Bariol Bold" panose="02000506040000020003" pitchFamily="2" charset="0"/>
              </a:rPr>
              <a:t>Hermes Engine &amp; LMF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CF4AFB-73C9-EE32-EB10-525DD160AFDF}"/>
              </a:ext>
            </a:extLst>
          </p:cNvPr>
          <p:cNvSpPr/>
          <p:nvPr/>
        </p:nvSpPr>
        <p:spPr>
          <a:xfrm>
            <a:off x="8214596" y="1656161"/>
            <a:ext cx="979260" cy="536075"/>
          </a:xfrm>
          <a:prstGeom prst="rect">
            <a:avLst/>
          </a:prstGeom>
          <a:noFill/>
          <a:ln w="31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1000" dirty="0"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A785A-984C-F827-A6F1-5C48D060CA4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95948" y="3303351"/>
            <a:ext cx="545673" cy="5846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EDDF90-EAEE-014D-2286-ABF847CA1A4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08772" y="4815289"/>
            <a:ext cx="894260" cy="958135"/>
          </a:xfrm>
          <a:prstGeom prst="rect">
            <a:avLst/>
          </a:prstGeom>
        </p:spPr>
      </p:pic>
      <p:pic>
        <p:nvPicPr>
          <p:cNvPr id="12" name="תמונה 13">
            <a:extLst>
              <a:ext uri="{FF2B5EF4-FFF2-40B4-BE49-F238E27FC236}">
                <a16:creationId xmlns:a16="http://schemas.microsoft.com/office/drawing/2014/main" id="{79BD47A7-F503-0EE6-A0FE-3D5359D0BFA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177" y="4984984"/>
            <a:ext cx="1657171" cy="618744"/>
          </a:xfrm>
          <a:prstGeom prst="rect">
            <a:avLst/>
          </a:prstGeom>
        </p:spPr>
      </p:pic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AE8BDEB7-C737-4E98-4FC8-7473A8A31508}"/>
              </a:ext>
            </a:extLst>
          </p:cNvPr>
          <p:cNvSpPr/>
          <p:nvPr/>
        </p:nvSpPr>
        <p:spPr>
          <a:xfrm>
            <a:off x="5357092" y="5090763"/>
            <a:ext cx="1005608" cy="384683"/>
          </a:xfrm>
          <a:prstGeom prst="leftRightArrow">
            <a:avLst>
              <a:gd name="adj1" fmla="val 55402"/>
              <a:gd name="adj2" fmla="val 50000"/>
            </a:avLst>
          </a:prstGeom>
          <a:solidFill>
            <a:srgbClr val="7FBF00">
              <a:alpha val="3454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74CB80-0450-233A-BEC1-AF5DEFBA969D}"/>
              </a:ext>
            </a:extLst>
          </p:cNvPr>
          <p:cNvSpPr txBox="1"/>
          <p:nvPr/>
        </p:nvSpPr>
        <p:spPr>
          <a:xfrm>
            <a:off x="3317889" y="5881017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Successful  integration between RAN &amp; Core</a:t>
            </a:r>
          </a:p>
        </p:txBody>
      </p:sp>
    </p:spTree>
    <p:extLst>
      <p:ext uri="{BB962C8B-B14F-4D97-AF65-F5344CB8AC3E}">
        <p14:creationId xmlns:p14="http://schemas.microsoft.com/office/powerpoint/2010/main" val="1412028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F111A-12FB-D210-5ACC-352480348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Hermes NGP - PoC</a:t>
            </a:r>
          </a:p>
        </p:txBody>
      </p:sp>
      <p:pic>
        <p:nvPicPr>
          <p:cNvPr id="7" name="Picture 6" descr="A red and white flag with a white triangle&#10;&#10;Description automatically generated with low confidence">
            <a:hlinkClick r:id="rId3"/>
            <a:extLst>
              <a:ext uri="{FF2B5EF4-FFF2-40B4-BE49-F238E27FC236}">
                <a16:creationId xmlns:a16="http://schemas.microsoft.com/office/drawing/2014/main" id="{FF7A60AA-DCA5-409E-C3DE-8F087EE01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80538" y="5966270"/>
            <a:ext cx="472485" cy="329755"/>
          </a:xfrm>
          <a:prstGeom prst="rect">
            <a:avLst/>
          </a:prstGeom>
        </p:spPr>
      </p:pic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E8FB9115-DC72-3988-3658-E50DF28B52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5352" y="1413243"/>
            <a:ext cx="7581296" cy="403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B02E5-5F32-4A77-9C37-877C25B85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FD624-FE98-FAAD-46B8-9793687AC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586" y="1773186"/>
            <a:ext cx="2949677" cy="294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95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 descr="Inseego Corp | 5G and IoT Wireless Solutions">
            <a:extLst>
              <a:ext uri="{FF2B5EF4-FFF2-40B4-BE49-F238E27FC236}">
                <a16:creationId xmlns:a16="http://schemas.microsoft.com/office/drawing/2014/main" id="{E181863A-BFF2-4D32-AC89-4155AE799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067" y="4689585"/>
            <a:ext cx="706863" cy="80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2F62EA-AF60-49B2-BEA7-CFCE8EC13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ASOCS at-a-Glance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CF125B-3505-4BDD-8EA3-7D08D5FB2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2145" y="3654514"/>
            <a:ext cx="1009105" cy="215276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7886A3E-5DD3-6F4A-82D7-5A4EE71292C3}"/>
              </a:ext>
            </a:extLst>
          </p:cNvPr>
          <p:cNvSpPr txBox="1">
            <a:spLocks/>
          </p:cNvSpPr>
          <p:nvPr/>
        </p:nvSpPr>
        <p:spPr>
          <a:xfrm>
            <a:off x="7233008" y="966257"/>
            <a:ext cx="420986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0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27063" indent="-169863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089025" indent="-174625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6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541463" indent="-169863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03425" indent="-174625" algn="l" defTabSz="914400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080">
              <a:buNone/>
              <a:defRPr/>
            </a:pPr>
            <a:r>
              <a:rPr lang="en-US" sz="1600" b="1"/>
              <a:t>World-leading Distribution Partners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3F1F759-B713-2D46-823C-4BB35D3D8CDA}"/>
              </a:ext>
            </a:extLst>
          </p:cNvPr>
          <p:cNvCxnSpPr>
            <a:cxnSpLocks/>
          </p:cNvCxnSpPr>
          <p:nvPr/>
        </p:nvCxnSpPr>
        <p:spPr>
          <a:xfrm>
            <a:off x="7404677" y="2113441"/>
            <a:ext cx="3934955" cy="0"/>
          </a:xfrm>
          <a:prstGeom prst="line">
            <a:avLst/>
          </a:prstGeom>
          <a:ln w="12700">
            <a:solidFill>
              <a:srgbClr val="9DC4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44BFF77-E9BF-AA46-9F4B-EFDEEC7F194A}"/>
              </a:ext>
            </a:extLst>
          </p:cNvPr>
          <p:cNvSpPr txBox="1">
            <a:spLocks/>
          </p:cNvSpPr>
          <p:nvPr/>
        </p:nvSpPr>
        <p:spPr>
          <a:xfrm>
            <a:off x="7201035" y="2200101"/>
            <a:ext cx="4285236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0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27063" indent="-169863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089025" indent="-174625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6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541463" indent="-169863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03425" indent="-174625" algn="l" defTabSz="914400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080">
              <a:buNone/>
              <a:defRPr/>
            </a:pPr>
            <a:r>
              <a:rPr lang="en-GB" sz="1700" b="1"/>
              <a:t>E2E Cloud as Service partnership</a:t>
            </a:r>
            <a:endParaRPr lang="en-US" sz="1700" b="1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075D95A-34BD-E341-9E0B-23156755BD40}"/>
              </a:ext>
            </a:extLst>
          </p:cNvPr>
          <p:cNvSpPr txBox="1">
            <a:spLocks/>
          </p:cNvSpPr>
          <p:nvPr/>
        </p:nvSpPr>
        <p:spPr>
          <a:xfrm>
            <a:off x="7187011" y="3384571"/>
            <a:ext cx="2166575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0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27063" indent="-169863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089025" indent="-174625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6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541463" indent="-169863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03425" indent="-174625" algn="l" defTabSz="914400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080">
              <a:buNone/>
              <a:defRPr/>
            </a:pPr>
            <a:r>
              <a:rPr lang="en-US" sz="1700" b="1">
                <a:solidFill>
                  <a:srgbClr val="9DC433"/>
                </a:solidFill>
              </a:rPr>
              <a:t>Investors 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9E26108-AD92-E844-BD49-BFDE20966DA9}"/>
              </a:ext>
            </a:extLst>
          </p:cNvPr>
          <p:cNvSpPr txBox="1">
            <a:spLocks/>
          </p:cNvSpPr>
          <p:nvPr/>
        </p:nvSpPr>
        <p:spPr>
          <a:xfrm>
            <a:off x="9398218" y="3295791"/>
            <a:ext cx="2118647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0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27063" indent="-169863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089025" indent="-174625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6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541463" indent="-169863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03425" indent="-174625" algn="l" defTabSz="914400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080">
              <a:buNone/>
              <a:defRPr/>
            </a:pPr>
            <a:r>
              <a:rPr lang="en-US" sz="1700" b="1">
                <a:solidFill>
                  <a:srgbClr val="9DC433"/>
                </a:solidFill>
              </a:rPr>
              <a:t>Tech partners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F92C11A-9999-3844-BDDD-38CFFFAE3F1A}"/>
              </a:ext>
            </a:extLst>
          </p:cNvPr>
          <p:cNvCxnSpPr>
            <a:cxnSpLocks/>
          </p:cNvCxnSpPr>
          <p:nvPr/>
        </p:nvCxnSpPr>
        <p:spPr>
          <a:xfrm flipH="1" flipV="1">
            <a:off x="9292965" y="3325491"/>
            <a:ext cx="14036" cy="1927100"/>
          </a:xfrm>
          <a:prstGeom prst="line">
            <a:avLst/>
          </a:prstGeom>
          <a:ln w="12700">
            <a:solidFill>
              <a:srgbClr val="9DC4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A5379ED-A019-E448-A7B3-EFBAB914E03D}"/>
              </a:ext>
            </a:extLst>
          </p:cNvPr>
          <p:cNvCxnSpPr>
            <a:cxnSpLocks/>
          </p:cNvCxnSpPr>
          <p:nvPr/>
        </p:nvCxnSpPr>
        <p:spPr>
          <a:xfrm flipV="1">
            <a:off x="7015595" y="1044017"/>
            <a:ext cx="0" cy="4150707"/>
          </a:xfrm>
          <a:prstGeom prst="line">
            <a:avLst/>
          </a:prstGeom>
          <a:ln w="12700">
            <a:solidFill>
              <a:srgbClr val="9DC4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012BEA-BF08-4FC0-96D4-55736671A9AD}"/>
              </a:ext>
            </a:extLst>
          </p:cNvPr>
          <p:cNvGrpSpPr/>
          <p:nvPr/>
        </p:nvGrpSpPr>
        <p:grpSpPr>
          <a:xfrm>
            <a:off x="7748354" y="3695250"/>
            <a:ext cx="997333" cy="1211553"/>
            <a:chOff x="7587822" y="3817909"/>
            <a:chExt cx="1466000" cy="1648956"/>
          </a:xfrm>
        </p:grpSpPr>
        <p:pic>
          <p:nvPicPr>
            <p:cNvPr id="15" name="Picture 14" descr="A picture containing wheel, drawing, shirt&#10;&#10;Description automatically generated">
              <a:extLst>
                <a:ext uri="{FF2B5EF4-FFF2-40B4-BE49-F238E27FC236}">
                  <a16:creationId xmlns:a16="http://schemas.microsoft.com/office/drawing/2014/main" id="{AF3B3C64-CDDB-46D0-82AE-04D08312C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0090" y="4728340"/>
              <a:ext cx="661463" cy="257971"/>
            </a:xfrm>
            <a:prstGeom prst="rect">
              <a:avLst/>
            </a:prstGeom>
          </p:spPr>
        </p:pic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id="{0D7544E2-F99B-40A4-9A78-E8FA089D2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0975" y="3817909"/>
              <a:ext cx="1191068" cy="194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>
              <a:extLst>
                <a:ext uri="{FF2B5EF4-FFF2-40B4-BE49-F238E27FC236}">
                  <a16:creationId xmlns:a16="http://schemas.microsoft.com/office/drawing/2014/main" id="{ECAA22CC-FF61-47C5-8E61-4DFFD31352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5385" y="4150914"/>
              <a:ext cx="1069823" cy="436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Inventec logo vector">
              <a:extLst>
                <a:ext uri="{FF2B5EF4-FFF2-40B4-BE49-F238E27FC236}">
                  <a16:creationId xmlns:a16="http://schemas.microsoft.com/office/drawing/2014/main" id="{7DBE719E-26C1-4FC8-A49D-A01386D5B8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845" b="38093"/>
            <a:stretch/>
          </p:blipFill>
          <p:spPr bwMode="auto">
            <a:xfrm>
              <a:off x="7587822" y="5114116"/>
              <a:ext cx="1466000" cy="352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E473642-2189-CB4C-AC4A-88F4C75489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853" y="1772510"/>
            <a:ext cx="5816724" cy="2985828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89882FDB-9031-7042-8AFD-02EA5CA08DBC}"/>
              </a:ext>
            </a:extLst>
          </p:cNvPr>
          <p:cNvSpPr/>
          <p:nvPr/>
        </p:nvSpPr>
        <p:spPr>
          <a:xfrm>
            <a:off x="11339615" y="163503"/>
            <a:ext cx="626308" cy="532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84F7257-22DA-4E75-97D5-09B948331803}"/>
              </a:ext>
            </a:extLst>
          </p:cNvPr>
          <p:cNvGrpSpPr/>
          <p:nvPr/>
        </p:nvGrpSpPr>
        <p:grpSpPr>
          <a:xfrm>
            <a:off x="7172957" y="1581460"/>
            <a:ext cx="3270225" cy="448572"/>
            <a:chOff x="7400661" y="1675627"/>
            <a:chExt cx="3907457" cy="53597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513520A-E1D0-4C92-A583-9F1737926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0634" y="1803827"/>
              <a:ext cx="1094210" cy="29908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87CAD6A-7EC1-4034-A81C-0CF04475C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00661" y="1722543"/>
              <a:ext cx="642726" cy="401703"/>
            </a:xfrm>
            <a:prstGeom prst="rect">
              <a:avLst/>
            </a:prstGeom>
          </p:spPr>
        </p:pic>
        <p:pic>
          <p:nvPicPr>
            <p:cNvPr id="36" name="Picture 35" descr="Accenture Acquires UK-Based Innovation Firm Happen | Consumer Goods  Technology">
              <a:extLst>
                <a:ext uri="{FF2B5EF4-FFF2-40B4-BE49-F238E27FC236}">
                  <a16:creationId xmlns:a16="http://schemas.microsoft.com/office/drawing/2014/main" id="{7399FCAD-EDA4-4AD5-A9B7-50ABBB3906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1345" y="1675627"/>
              <a:ext cx="1076773" cy="535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68FC3440-EA37-445C-AF47-C378ABEBF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2091" y="1732041"/>
              <a:ext cx="844051" cy="342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50B08A3-15E0-49F0-BA51-75C71E8F7D59}"/>
              </a:ext>
            </a:extLst>
          </p:cNvPr>
          <p:cNvCxnSpPr>
            <a:cxnSpLocks/>
          </p:cNvCxnSpPr>
          <p:nvPr/>
        </p:nvCxnSpPr>
        <p:spPr>
          <a:xfrm>
            <a:off x="638707" y="5477222"/>
            <a:ext cx="10680376" cy="0"/>
          </a:xfrm>
          <a:prstGeom prst="line">
            <a:avLst/>
          </a:prstGeom>
          <a:ln w="12700">
            <a:solidFill>
              <a:srgbClr val="9DC4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CE563FCA-7CF3-4978-B8DE-A6CC02D35B8A}"/>
              </a:ext>
            </a:extLst>
          </p:cNvPr>
          <p:cNvSpPr txBox="1">
            <a:spLocks/>
          </p:cNvSpPr>
          <p:nvPr/>
        </p:nvSpPr>
        <p:spPr>
          <a:xfrm>
            <a:off x="-186906" y="5666150"/>
            <a:ext cx="2539116" cy="596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0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27063" indent="-169863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089025" indent="-174625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6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541463" indent="-169863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03425" indent="-174625" algn="l" defTabSz="914400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080">
              <a:lnSpc>
                <a:spcPct val="90000"/>
              </a:lnSpc>
              <a:buNone/>
              <a:defRPr/>
            </a:pPr>
            <a:r>
              <a:rPr lang="en-US" sz="1700"/>
              <a:t>Founded in</a:t>
            </a:r>
            <a:endParaRPr lang="he-IL" sz="1700"/>
          </a:p>
          <a:p>
            <a:pPr marL="0" indent="0" algn="ctr" defTabSz="1219080">
              <a:lnSpc>
                <a:spcPct val="90000"/>
              </a:lnSpc>
              <a:buNone/>
              <a:defRPr/>
            </a:pPr>
            <a:r>
              <a:rPr lang="en-US" sz="2133" b="1"/>
              <a:t>2003</a:t>
            </a:r>
            <a:endParaRPr lang="en-US" sz="1700" b="1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91A6FADF-1E6F-4F0F-AFD4-D69F70AE6DE8}"/>
              </a:ext>
            </a:extLst>
          </p:cNvPr>
          <p:cNvSpPr txBox="1">
            <a:spLocks/>
          </p:cNvSpPr>
          <p:nvPr/>
        </p:nvSpPr>
        <p:spPr>
          <a:xfrm>
            <a:off x="3202503" y="5679487"/>
            <a:ext cx="2782324" cy="5831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0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27063" indent="-169863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089025" indent="-174625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6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541463" indent="-169863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03425" indent="-174625" algn="l" defTabSz="914400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080">
              <a:lnSpc>
                <a:spcPct val="90000"/>
              </a:lnSpc>
              <a:buNone/>
              <a:defRPr/>
            </a:pPr>
            <a:r>
              <a:rPr lang="en-US" sz="2133" b="1"/>
              <a:t>HQ</a:t>
            </a:r>
            <a:endParaRPr lang="he-IL" sz="1700" b="1"/>
          </a:p>
          <a:p>
            <a:pPr marL="0" indent="0" algn="ctr" defTabSz="1219080">
              <a:lnSpc>
                <a:spcPct val="90000"/>
              </a:lnSpc>
              <a:buNone/>
              <a:defRPr/>
            </a:pPr>
            <a:r>
              <a:rPr lang="en-US" sz="1700"/>
              <a:t>in Israel 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E1B022AB-930E-456E-93CC-D71078169D6A}"/>
              </a:ext>
            </a:extLst>
          </p:cNvPr>
          <p:cNvSpPr txBox="1">
            <a:spLocks/>
          </p:cNvSpPr>
          <p:nvPr/>
        </p:nvSpPr>
        <p:spPr>
          <a:xfrm>
            <a:off x="6053363" y="5679487"/>
            <a:ext cx="2634376" cy="5831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0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27063" indent="-169863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089025" indent="-174625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6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541463" indent="-169863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03425" indent="-174625" algn="l" defTabSz="914400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080">
              <a:lnSpc>
                <a:spcPct val="90000"/>
              </a:lnSpc>
              <a:buNone/>
              <a:defRPr/>
            </a:pPr>
            <a:r>
              <a:rPr lang="en-US" sz="2133" b="1"/>
              <a:t>6</a:t>
            </a:r>
            <a:endParaRPr lang="he-IL" sz="1700" b="1"/>
          </a:p>
          <a:p>
            <a:pPr marL="0" indent="0" algn="ctr" defTabSz="1219080">
              <a:lnSpc>
                <a:spcPct val="90000"/>
              </a:lnSpc>
              <a:buNone/>
              <a:defRPr/>
            </a:pPr>
            <a:r>
              <a:rPr lang="en-US" sz="1700"/>
              <a:t>Global Offices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57D83D18-5DDA-4F23-A7FE-9F1ACF31B942}"/>
              </a:ext>
            </a:extLst>
          </p:cNvPr>
          <p:cNvSpPr txBox="1">
            <a:spLocks/>
          </p:cNvSpPr>
          <p:nvPr/>
        </p:nvSpPr>
        <p:spPr>
          <a:xfrm>
            <a:off x="8900609" y="5679487"/>
            <a:ext cx="2418464" cy="5831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0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27063" indent="-169863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089025" indent="-174625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6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541463" indent="-169863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03425" indent="-174625" algn="l" defTabSz="914400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080">
              <a:lnSpc>
                <a:spcPct val="90000"/>
              </a:lnSpc>
              <a:buNone/>
              <a:defRPr/>
            </a:pPr>
            <a:r>
              <a:rPr lang="en-US" sz="2133" b="1"/>
              <a:t>5 US patents</a:t>
            </a:r>
            <a:endParaRPr lang="he-IL" sz="2133" b="1"/>
          </a:p>
          <a:p>
            <a:pPr marL="0" indent="0" algn="ctr" defTabSz="1219080">
              <a:lnSpc>
                <a:spcPct val="90000"/>
              </a:lnSpc>
              <a:buNone/>
              <a:defRPr/>
            </a:pPr>
            <a:r>
              <a:rPr lang="en-US" sz="1700"/>
              <a:t>granted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A83BA96-98F4-478D-AEA9-B8DCEE243C17}"/>
              </a:ext>
            </a:extLst>
          </p:cNvPr>
          <p:cNvGrpSpPr/>
          <p:nvPr/>
        </p:nvGrpSpPr>
        <p:grpSpPr>
          <a:xfrm>
            <a:off x="3203689" y="5691478"/>
            <a:ext cx="5559899" cy="477735"/>
            <a:chOff x="2402765" y="4233843"/>
            <a:chExt cx="4169924" cy="36429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A38B635-5B68-4813-9B50-069192B072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2765" y="4233843"/>
              <a:ext cx="0" cy="364294"/>
            </a:xfrm>
            <a:prstGeom prst="line">
              <a:avLst/>
            </a:prstGeom>
            <a:ln w="12700">
              <a:solidFill>
                <a:srgbClr val="9DC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CDC0E98-E80F-4D6B-A6F1-EBAA939DA6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7727" y="4233843"/>
              <a:ext cx="0" cy="364294"/>
            </a:xfrm>
            <a:prstGeom prst="line">
              <a:avLst/>
            </a:prstGeom>
            <a:ln w="12700">
              <a:solidFill>
                <a:srgbClr val="9DC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5A90240-F78E-4AB3-B4A3-7516DDBDFF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72689" y="4233843"/>
              <a:ext cx="0" cy="364294"/>
            </a:xfrm>
            <a:prstGeom prst="line">
              <a:avLst/>
            </a:prstGeom>
            <a:ln w="12700">
              <a:solidFill>
                <a:srgbClr val="9DC4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66BF9425-ECB1-4066-95BA-AEEDB3BAF875}"/>
              </a:ext>
            </a:extLst>
          </p:cNvPr>
          <p:cNvSpPr txBox="1">
            <a:spLocks/>
          </p:cNvSpPr>
          <p:nvPr/>
        </p:nvSpPr>
        <p:spPr>
          <a:xfrm>
            <a:off x="7233007" y="2947577"/>
            <a:ext cx="4285236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0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27063" indent="-169863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089025" indent="-174625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6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541463" indent="-169863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03425" indent="-174625" algn="l" defTabSz="914400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080">
              <a:buNone/>
              <a:defRPr/>
            </a:pPr>
            <a:r>
              <a:rPr lang="en-US" sz="1700" b="1"/>
              <a:t>Supported by world class partners </a:t>
            </a:r>
          </a:p>
        </p:txBody>
      </p:sp>
      <p:pic>
        <p:nvPicPr>
          <p:cNvPr id="80" name="Picture 2">
            <a:extLst>
              <a:ext uri="{FF2B5EF4-FFF2-40B4-BE49-F238E27FC236}">
                <a16:creationId xmlns:a16="http://schemas.microsoft.com/office/drawing/2014/main" id="{BF1B028A-385F-4DCA-BC83-98DA223C7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831" y="2609450"/>
            <a:ext cx="1191068" cy="19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0" descr="Download Microsoft Azure (Windows Azure) Logo in SVG Vector or PNG File  Format - Logo.wine">
            <a:extLst>
              <a:ext uri="{FF2B5EF4-FFF2-40B4-BE49-F238E27FC236}">
                <a16:creationId xmlns:a16="http://schemas.microsoft.com/office/drawing/2014/main" id="{41938CF8-1A12-4A65-BD0A-7B13CC022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" t="33020" r="-1882" b="29662"/>
          <a:stretch/>
        </p:blipFill>
        <p:spPr bwMode="auto">
          <a:xfrm>
            <a:off x="7128161" y="2475696"/>
            <a:ext cx="1500663" cy="37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113010D-F171-4143-8FEA-3371A1E48B56}"/>
              </a:ext>
            </a:extLst>
          </p:cNvPr>
          <p:cNvCxnSpPr>
            <a:cxnSpLocks/>
          </p:cNvCxnSpPr>
          <p:nvPr/>
        </p:nvCxnSpPr>
        <p:spPr>
          <a:xfrm>
            <a:off x="7430739" y="2947577"/>
            <a:ext cx="3934955" cy="0"/>
          </a:xfrm>
          <a:prstGeom prst="line">
            <a:avLst/>
          </a:prstGeom>
          <a:ln w="12700">
            <a:solidFill>
              <a:srgbClr val="9DC4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 descr="Icon&#10;&#10;Description automatically generated">
            <a:extLst>
              <a:ext uri="{FF2B5EF4-FFF2-40B4-BE49-F238E27FC236}">
                <a16:creationId xmlns:a16="http://schemas.microsoft.com/office/drawing/2014/main" id="{53FD1CDE-6C51-41B2-844D-3D6B35DF94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0679176" y="2427272"/>
            <a:ext cx="660439" cy="528351"/>
          </a:xfrm>
          <a:prstGeom prst="rect">
            <a:avLst/>
          </a:prstGeom>
        </p:spPr>
      </p:pic>
      <p:pic>
        <p:nvPicPr>
          <p:cNvPr id="46" name="Picture 2" descr="Home | Pasaca Capital Inc.">
            <a:extLst>
              <a:ext uri="{FF2B5EF4-FFF2-40B4-BE49-F238E27FC236}">
                <a16:creationId xmlns:a16="http://schemas.microsoft.com/office/drawing/2014/main" id="{1365BD59-CE62-41D2-B153-3DCC22460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279" y="4940027"/>
            <a:ext cx="551419" cy="40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AB96B1D-FF07-40A1-872B-5BD2663B36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256" y="1454829"/>
            <a:ext cx="982557" cy="655038"/>
          </a:xfrm>
          <a:prstGeom prst="rect">
            <a:avLst/>
          </a:prstGeom>
        </p:spPr>
      </p:pic>
      <p:pic>
        <p:nvPicPr>
          <p:cNvPr id="49" name="Picture 2" descr="Brand - Palo Alto Networks">
            <a:extLst>
              <a:ext uri="{FF2B5EF4-FFF2-40B4-BE49-F238E27FC236}">
                <a16:creationId xmlns:a16="http://schemas.microsoft.com/office/drawing/2014/main" id="{64DDA590-0E4F-4FAB-8573-CB5F9FEF4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206" y="4820037"/>
            <a:ext cx="1466531" cy="53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6512C45-3CC9-464A-8676-750644F6E5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502" y="3583992"/>
            <a:ext cx="607192" cy="41008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FB4587C-5BF0-4CE9-8F1D-41B499BC2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067" y="4262505"/>
            <a:ext cx="904863" cy="37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796CD104-C554-4D3C-8830-F7395E3025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984" y="4121646"/>
            <a:ext cx="630974" cy="431475"/>
          </a:xfrm>
          <a:prstGeom prst="rect">
            <a:avLst/>
          </a:prstGeom>
        </p:spPr>
      </p:pic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B0376619-F2E8-D63C-59DF-8B5D114E0F72}"/>
              </a:ext>
            </a:extLst>
          </p:cNvPr>
          <p:cNvSpPr txBox="1">
            <a:spLocks/>
          </p:cNvSpPr>
          <p:nvPr/>
        </p:nvSpPr>
        <p:spPr>
          <a:xfrm>
            <a:off x="1108833" y="5666150"/>
            <a:ext cx="2539116" cy="596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0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27063" indent="-169863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089025" indent="-174625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6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541463" indent="-169863" algn="l" defTabSz="914400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03425" indent="-174625" algn="l" defTabSz="914400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18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080">
              <a:lnSpc>
                <a:spcPct val="90000"/>
              </a:lnSpc>
              <a:buNone/>
              <a:defRPr/>
            </a:pPr>
            <a:r>
              <a:rPr lang="en-US" sz="1700"/>
              <a:t>Pivoted</a:t>
            </a:r>
            <a:endParaRPr lang="he-IL" sz="1700"/>
          </a:p>
          <a:p>
            <a:pPr marL="0" indent="0" algn="ctr" defTabSz="1219080">
              <a:lnSpc>
                <a:spcPct val="90000"/>
              </a:lnSpc>
              <a:buNone/>
              <a:defRPr/>
            </a:pPr>
            <a:r>
              <a:rPr lang="en-US" sz="2133" b="1"/>
              <a:t>2014</a:t>
            </a:r>
            <a:endParaRPr lang="en-US" sz="1700" b="1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8EACFFF6-BE6E-0BC0-D232-B2AD0A05CC20}"/>
              </a:ext>
            </a:extLst>
          </p:cNvPr>
          <p:cNvSpPr/>
          <p:nvPr/>
        </p:nvSpPr>
        <p:spPr>
          <a:xfrm rot="5400000">
            <a:off x="1688877" y="5814762"/>
            <a:ext cx="239958" cy="225802"/>
          </a:xfrm>
          <a:prstGeom prst="triangle">
            <a:avLst/>
          </a:prstGeom>
          <a:noFill/>
          <a:ln w="6350">
            <a:solidFill>
              <a:srgbClr val="7FB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AD88BA-EBBC-22A8-3774-82E61DD37B04}"/>
              </a:ext>
            </a:extLst>
          </p:cNvPr>
          <p:cNvSpPr txBox="1"/>
          <p:nvPr/>
        </p:nvSpPr>
        <p:spPr>
          <a:xfrm>
            <a:off x="541354" y="726668"/>
            <a:ext cx="61929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itchFamily="34" charset="0"/>
              <a:buNone/>
            </a:pPr>
            <a:r>
              <a:rPr lang="en-US" sz="1800" dirty="0"/>
              <a:t>ASOCS provides enterprises with cloud based 5G connectivity &amp; positioning services designed for mission-critical, AI driven applications </a:t>
            </a:r>
          </a:p>
        </p:txBody>
      </p:sp>
    </p:spTree>
    <p:extLst>
      <p:ext uri="{BB962C8B-B14F-4D97-AF65-F5344CB8AC3E}">
        <p14:creationId xmlns:p14="http://schemas.microsoft.com/office/powerpoint/2010/main" val="326540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3C5AD-4520-2F93-EAA4-8A64570A6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Value of Positioning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9EB32D-BF1C-7365-3E4A-B1CB629489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7112" y="2197916"/>
            <a:ext cx="3919195" cy="728331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/>
              <a:t>Man-hours per year</a:t>
            </a:r>
          </a:p>
          <a:p>
            <a:pPr marL="0" indent="0" algn="ctr">
              <a:buNone/>
            </a:pPr>
            <a:r>
              <a:rPr lang="en-US" sz="1600" dirty="0"/>
              <a:t>Lost Equipment Costs UK Manufacturing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57CD9B2-287A-6A80-611F-EAD6A71FBF07}"/>
              </a:ext>
            </a:extLst>
          </p:cNvPr>
          <p:cNvSpPr txBox="1">
            <a:spLocks/>
          </p:cNvSpPr>
          <p:nvPr/>
        </p:nvSpPr>
        <p:spPr>
          <a:xfrm>
            <a:off x="637463" y="5042328"/>
            <a:ext cx="3919195" cy="913855"/>
          </a:xfrm>
          <a:prstGeom prst="rect">
            <a:avLst/>
          </a:prstGeom>
        </p:spPr>
        <p:txBody>
          <a:bodyPr lIns="0" tIns="0" rIns="0" bIns="0"/>
          <a:lstStyle>
            <a:lvl1pPr marL="232805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6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133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 algn="l" defTabSz="1219048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52381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05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29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52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600" dirty="0"/>
              <a:t>of vital tools not available when required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BBB4EE7-6D42-F020-DFC7-C5D4B2B06B7D}"/>
              </a:ext>
            </a:extLst>
          </p:cNvPr>
          <p:cNvSpPr txBox="1">
            <a:spLocks/>
          </p:cNvSpPr>
          <p:nvPr/>
        </p:nvSpPr>
        <p:spPr>
          <a:xfrm>
            <a:off x="857113" y="1393662"/>
            <a:ext cx="3919195" cy="913855"/>
          </a:xfrm>
          <a:prstGeom prst="rect">
            <a:avLst/>
          </a:prstGeom>
        </p:spPr>
        <p:txBody>
          <a:bodyPr lIns="0" tIns="0" rIns="0" bIns="0"/>
          <a:lstStyle>
            <a:lvl1pPr marL="232805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6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133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 algn="l" defTabSz="1219048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52381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05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29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52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6000" b="1" dirty="0">
                <a:solidFill>
                  <a:srgbClr val="7FC000"/>
                </a:solidFill>
              </a:rPr>
              <a:t>350 Million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E26D3F5-DF3F-F32D-C796-20822C4A044B}"/>
              </a:ext>
            </a:extLst>
          </p:cNvPr>
          <p:cNvSpPr txBox="1">
            <a:spLocks/>
          </p:cNvSpPr>
          <p:nvPr/>
        </p:nvSpPr>
        <p:spPr>
          <a:xfrm>
            <a:off x="637463" y="4128472"/>
            <a:ext cx="3919195" cy="913855"/>
          </a:xfrm>
          <a:prstGeom prst="rect">
            <a:avLst/>
          </a:prstGeom>
        </p:spPr>
        <p:txBody>
          <a:bodyPr lIns="0" tIns="0" rIns="0" bIns="0"/>
          <a:lstStyle>
            <a:lvl1pPr marL="232805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6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133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 algn="l" defTabSz="1219048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52381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05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29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52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6000" b="1" dirty="0">
                <a:solidFill>
                  <a:srgbClr val="7FC000"/>
                </a:solidFill>
              </a:rPr>
              <a:t>60%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D2C042-3B02-F53E-B7EA-3B3608B9534B}"/>
              </a:ext>
            </a:extLst>
          </p:cNvPr>
          <p:cNvSpPr txBox="1">
            <a:spLocks/>
          </p:cNvSpPr>
          <p:nvPr/>
        </p:nvSpPr>
        <p:spPr>
          <a:xfrm>
            <a:off x="7382211" y="5042328"/>
            <a:ext cx="3919195" cy="913855"/>
          </a:xfrm>
          <a:prstGeom prst="rect">
            <a:avLst/>
          </a:prstGeom>
        </p:spPr>
        <p:txBody>
          <a:bodyPr lIns="0" tIns="0" rIns="0" bIns="0"/>
          <a:lstStyle>
            <a:lvl1pPr marL="232805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6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133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 algn="l" defTabSz="1219048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52381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05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29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52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600" dirty="0"/>
              <a:t>of organizations </a:t>
            </a:r>
            <a:r>
              <a:rPr lang="en-US" sz="1600" b="1" dirty="0"/>
              <a:t>lose 2-3 hours of working time</a:t>
            </a:r>
            <a:r>
              <a:rPr lang="en-US" sz="1600" dirty="0"/>
              <a:t> in an average week locating tools and components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1DFF4ED-563F-61CC-0A2D-C79DABFB4BDE}"/>
              </a:ext>
            </a:extLst>
          </p:cNvPr>
          <p:cNvSpPr txBox="1">
            <a:spLocks/>
          </p:cNvSpPr>
          <p:nvPr/>
        </p:nvSpPr>
        <p:spPr>
          <a:xfrm>
            <a:off x="7382211" y="4128472"/>
            <a:ext cx="3919195" cy="913855"/>
          </a:xfrm>
          <a:prstGeom prst="rect">
            <a:avLst/>
          </a:prstGeom>
        </p:spPr>
        <p:txBody>
          <a:bodyPr lIns="0" tIns="0" rIns="0" bIns="0"/>
          <a:lstStyle>
            <a:lvl1pPr marL="232805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6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133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 algn="l" defTabSz="1219048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52381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05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29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52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6000" b="1" dirty="0">
                <a:solidFill>
                  <a:srgbClr val="7FC000"/>
                </a:solidFill>
              </a:rPr>
              <a:t>50%</a:t>
            </a:r>
          </a:p>
        </p:txBody>
      </p:sp>
      <p:pic>
        <p:nvPicPr>
          <p:cNvPr id="12" name="Picture 11" descr="A picture containing house, screenshot&#10;&#10;Description automatically generated">
            <a:extLst>
              <a:ext uri="{FF2B5EF4-FFF2-40B4-BE49-F238E27FC236}">
                <a16:creationId xmlns:a16="http://schemas.microsoft.com/office/drawing/2014/main" id="{978B05A4-42E9-4C94-42CA-5D6FBAF5D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332" y="1394657"/>
            <a:ext cx="6772867" cy="16048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64CAE7-0880-6660-6187-052631143FFD}"/>
              </a:ext>
            </a:extLst>
          </p:cNvPr>
          <p:cNvSpPr txBox="1"/>
          <p:nvPr/>
        </p:nvSpPr>
        <p:spPr>
          <a:xfrm>
            <a:off x="857113" y="2926248"/>
            <a:ext cx="163538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i="1" dirty="0">
                <a:latin typeface="Helvetica" pitchFamily="2" charset="0"/>
              </a:rPr>
              <a:t>Jan 2023 Industry Insight Pathfinder News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23A5E2-0A70-F11C-61B0-576DC9EA07E8}"/>
              </a:ext>
            </a:extLst>
          </p:cNvPr>
          <p:cNvSpPr txBox="1"/>
          <p:nvPr/>
        </p:nvSpPr>
        <p:spPr>
          <a:xfrm>
            <a:off x="7382211" y="5956183"/>
            <a:ext cx="348084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i="1" dirty="0">
                <a:latin typeface="Helvetica" pitchFamily="2" charset="0"/>
              </a:rPr>
              <a:t>Based on a survey of 250 industry professionals - Jan 2023 Industry Insight Pathfinder News</a:t>
            </a:r>
          </a:p>
        </p:txBody>
      </p:sp>
    </p:spTree>
    <p:extLst>
      <p:ext uri="{BB962C8B-B14F-4D97-AF65-F5344CB8AC3E}">
        <p14:creationId xmlns:p14="http://schemas.microsoft.com/office/powerpoint/2010/main" val="1535603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80991-1C0B-2C16-6360-980C55B8F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Positioning in Healthcare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114DF-DDFC-E591-A5FA-E2E2D1487E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031" y="5808378"/>
            <a:ext cx="10960100" cy="5500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00" i="1" dirty="0"/>
              <a:t>Sources: </a:t>
            </a:r>
          </a:p>
          <a:p>
            <a:pPr marL="0" indent="0">
              <a:buNone/>
            </a:pPr>
            <a:r>
              <a:rPr lang="en-US" sz="700" i="1" dirty="0">
                <a:solidFill>
                  <a:schemeClr val="tx1">
                    <a:lumMod val="50000"/>
                    <a:lumOff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https://www.nursingtimes.net/archive/nurses-waste-an-hour-a-shift-finding-equipment-10-02-2009/</a:t>
            </a:r>
            <a:r>
              <a:rPr lang="en-US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 </a:t>
            </a:r>
            <a:r>
              <a:rPr lang="en-US" sz="700" i="1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https://www.healthcarefacilitiestoday.com/posts/MGM-Solutions-6000-Hours-Per-Month-Wasted-on-Nurses-Finding-Lost-Equipment--17611</a:t>
            </a:r>
            <a:r>
              <a:rPr lang="en-US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 </a:t>
            </a:r>
            <a:r>
              <a:rPr lang="en-US" sz="700" i="1" dirty="0">
                <a:solidFill>
                  <a:schemeClr val="tx1">
                    <a:lumMod val="50000"/>
                    <a:lumOff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https://iottag.com.au/how-much-time-do-staff-waste-searching-for-equipment/</a:t>
            </a:r>
            <a:endParaRPr lang="en-US" sz="7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3C36197-8846-2F1F-D665-1E99B04CFA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26" y="1081062"/>
            <a:ext cx="520751" cy="706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38C698-2451-22BB-F630-62641B17387E}"/>
              </a:ext>
            </a:extLst>
          </p:cNvPr>
          <p:cNvSpPr txBox="1"/>
          <p:nvPr/>
        </p:nvSpPr>
        <p:spPr>
          <a:xfrm>
            <a:off x="1296201" y="929977"/>
            <a:ext cx="173211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92D050"/>
                </a:solidFill>
                <a:latin typeface="Helvetica" pitchFamily="2" charset="0"/>
              </a:rPr>
              <a:t>40</a:t>
            </a:r>
          </a:p>
        </p:txBody>
      </p:sp>
      <p:pic>
        <p:nvPicPr>
          <p:cNvPr id="10" name="Picture 9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36FE0A64-C064-997B-388C-42996A6F03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59" y="3071515"/>
            <a:ext cx="555661" cy="4985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1F011E-6511-36FC-7C9B-9C53469EF179}"/>
              </a:ext>
            </a:extLst>
          </p:cNvPr>
          <p:cNvSpPr txBox="1"/>
          <p:nvPr/>
        </p:nvSpPr>
        <p:spPr>
          <a:xfrm>
            <a:off x="8759673" y="2774556"/>
            <a:ext cx="173211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92D050"/>
                </a:solidFill>
                <a:latin typeface="Helvetica" pitchFamily="2" charset="0"/>
              </a:rPr>
              <a:t>16%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7EFB97D-937C-85AA-6336-902FB7AF43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9" y="3282388"/>
            <a:ext cx="500870" cy="4985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056913-B68A-38F7-3881-F69D73EE8F6C}"/>
              </a:ext>
            </a:extLst>
          </p:cNvPr>
          <p:cNvSpPr txBox="1"/>
          <p:nvPr/>
        </p:nvSpPr>
        <p:spPr>
          <a:xfrm>
            <a:off x="1517679" y="2921168"/>
            <a:ext cx="173211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92D050"/>
                </a:solidFill>
                <a:latin typeface="Helvetica" pitchFamily="2" charset="0"/>
              </a:rPr>
              <a:t>10%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8B15B-DA85-1D1B-453C-237CD7E44A71}"/>
              </a:ext>
            </a:extLst>
          </p:cNvPr>
          <p:cNvSpPr txBox="1"/>
          <p:nvPr/>
        </p:nvSpPr>
        <p:spPr>
          <a:xfrm>
            <a:off x="2267052" y="5065468"/>
            <a:ext cx="8072594" cy="584775"/>
          </a:xfrm>
          <a:prstGeom prst="rect">
            <a:avLst/>
          </a:prstGeom>
          <a:noFill/>
          <a:ln>
            <a:solidFill>
              <a:srgbClr val="7FB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Research shows nurses waste hours per day searching for equipment, sometimes spending more time looking for equipment than with patients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79AD41-5076-3AF3-88FD-EB2BA09006C7}"/>
              </a:ext>
            </a:extLst>
          </p:cNvPr>
          <p:cNvSpPr txBox="1"/>
          <p:nvPr/>
        </p:nvSpPr>
        <p:spPr>
          <a:xfrm>
            <a:off x="597564" y="1917384"/>
            <a:ext cx="285186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Hours per month searching for equipment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D50B6-C863-966D-1AF6-EE3BA12A80DF}"/>
              </a:ext>
            </a:extLst>
          </p:cNvPr>
          <p:cNvSpPr txBox="1"/>
          <p:nvPr/>
        </p:nvSpPr>
        <p:spPr>
          <a:xfrm>
            <a:off x="8042256" y="3765625"/>
            <a:ext cx="263206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Abandoned searches for equipment such as beds &amp; wheelchairs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722188-A39F-79AA-9922-3D1F9A2F10BF}"/>
              </a:ext>
            </a:extLst>
          </p:cNvPr>
          <p:cNvSpPr txBox="1"/>
          <p:nvPr/>
        </p:nvSpPr>
        <p:spPr>
          <a:xfrm>
            <a:off x="597564" y="3848744"/>
            <a:ext cx="291695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Longer time spent looking for equipment rather than with patients</a:t>
            </a:r>
          </a:p>
        </p:txBody>
      </p:sp>
      <p:pic>
        <p:nvPicPr>
          <p:cNvPr id="11" name="Picture 1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6535DB8-1D1C-4048-B596-03F490165C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27" y="1089556"/>
            <a:ext cx="4776809" cy="1453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0DB7B4E-1ED6-D210-5AE4-C3BCB259FE99}"/>
              </a:ext>
            </a:extLst>
          </p:cNvPr>
          <p:cNvSpPr/>
          <p:nvPr/>
        </p:nvSpPr>
        <p:spPr>
          <a:xfrm>
            <a:off x="6744749" y="1917384"/>
            <a:ext cx="327170" cy="523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B55E77-F07A-0DB5-3A7F-1686E4F0A41D}"/>
              </a:ext>
            </a:extLst>
          </p:cNvPr>
          <p:cNvSpPr/>
          <p:nvPr/>
        </p:nvSpPr>
        <p:spPr>
          <a:xfrm>
            <a:off x="11334962" y="1935156"/>
            <a:ext cx="327170" cy="523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62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C35E36-0C14-07E6-0AD9-F243D58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Value of Positioning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CC0B8-4C89-46A2-5F91-064F082C5689}"/>
              </a:ext>
            </a:extLst>
          </p:cNvPr>
          <p:cNvSpPr txBox="1"/>
          <p:nvPr/>
        </p:nvSpPr>
        <p:spPr>
          <a:xfrm>
            <a:off x="7620208" y="6336044"/>
            <a:ext cx="28873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Helvetica" pitchFamily="2" charset="0"/>
              </a:rPr>
              <a:t>Siemens: The True Cost of Downtime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D04212-9450-5D84-BAD3-B33E1262D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024" y="1898027"/>
            <a:ext cx="7366755" cy="37897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EEA93B-2BD2-1099-1DFA-A3A9D7C347BF}"/>
              </a:ext>
            </a:extLst>
          </p:cNvPr>
          <p:cNvSpPr txBox="1"/>
          <p:nvPr/>
        </p:nvSpPr>
        <p:spPr>
          <a:xfrm>
            <a:off x="751742" y="2275931"/>
            <a:ext cx="3022634" cy="1610003"/>
          </a:xfrm>
          <a:prstGeom prst="rect">
            <a:avLst/>
          </a:prstGeom>
        </p:spPr>
        <p:txBody>
          <a:bodyPr lIns="0" tIns="0" rIns="0" bIns="0"/>
          <a:lstStyle>
            <a:lvl1pPr indent="0" defTabSz="1219048">
              <a:spcBef>
                <a:spcPct val="20000"/>
              </a:spcBef>
              <a:buClr>
                <a:srgbClr val="8CC747"/>
              </a:buClr>
              <a:buFont typeface="Arial" pitchFamily="34" charset="0"/>
              <a:buNone/>
              <a:defRPr sz="2667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 defTabSz="1219048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400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 defTabSz="1219048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133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 defTabSz="1219048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67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 defTabSz="1219048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2400" b="0" i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52381" indent="-304762" defTabSz="1219048">
              <a:spcBef>
                <a:spcPct val="20000"/>
              </a:spcBef>
              <a:buFont typeface="Arial" pitchFamily="34" charset="0"/>
              <a:buChar char="•"/>
              <a:defRPr sz="2667"/>
            </a:lvl6pPr>
            <a:lvl7pPr marL="3961905" indent="-304762" defTabSz="1219048">
              <a:spcBef>
                <a:spcPct val="20000"/>
              </a:spcBef>
              <a:buFont typeface="Arial" pitchFamily="34" charset="0"/>
              <a:buChar char="•"/>
              <a:defRPr sz="2667"/>
            </a:lvl7pPr>
            <a:lvl8pPr marL="4571429" indent="-304762" defTabSz="1219048">
              <a:spcBef>
                <a:spcPct val="20000"/>
              </a:spcBef>
              <a:buFont typeface="Arial" pitchFamily="34" charset="0"/>
              <a:buChar char="•"/>
              <a:defRPr sz="2667"/>
            </a:lvl8pPr>
            <a:lvl9pPr marL="5180952" indent="-304762" defTabSz="1219048">
              <a:spcBef>
                <a:spcPct val="20000"/>
              </a:spcBef>
              <a:buFont typeface="Arial" pitchFamily="34" charset="0"/>
              <a:buChar char="•"/>
              <a:defRPr sz="2667"/>
            </a:lvl9pPr>
          </a:lstStyle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Productivity Losses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Disruption of Workflow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Replacement Costs 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Delay Penalties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ED4B18-44F6-7ABF-072A-9CD83995B6CD}"/>
              </a:ext>
            </a:extLst>
          </p:cNvPr>
          <p:cNvSpPr txBox="1"/>
          <p:nvPr/>
        </p:nvSpPr>
        <p:spPr>
          <a:xfrm>
            <a:off x="10210982" y="2501563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$2M / </a:t>
            </a:r>
            <a:r>
              <a:rPr lang="en-US" dirty="0">
                <a:solidFill>
                  <a:schemeClr val="bg1"/>
                </a:solidFill>
              </a:rPr>
              <a:t>hour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910402-08D2-8F21-235B-1CC493A1CD9A}"/>
              </a:ext>
            </a:extLst>
          </p:cNvPr>
          <p:cNvSpPr txBox="1"/>
          <p:nvPr/>
        </p:nvSpPr>
        <p:spPr>
          <a:xfrm>
            <a:off x="6962816" y="3145521"/>
            <a:ext cx="169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$475k / </a:t>
            </a:r>
            <a:r>
              <a:rPr lang="en-US" dirty="0">
                <a:solidFill>
                  <a:schemeClr val="bg1"/>
                </a:solidFill>
              </a:rPr>
              <a:t>hour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01B2C-59A5-8168-8113-ECA0FDF9F978}"/>
              </a:ext>
            </a:extLst>
          </p:cNvPr>
          <p:cNvSpPr txBox="1"/>
          <p:nvPr/>
        </p:nvSpPr>
        <p:spPr>
          <a:xfrm>
            <a:off x="6869041" y="3792925"/>
            <a:ext cx="169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$450k / </a:t>
            </a:r>
            <a:r>
              <a:rPr lang="en-US" dirty="0">
                <a:solidFill>
                  <a:schemeClr val="bg1"/>
                </a:solidFill>
              </a:rPr>
              <a:t>hour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460BCE-750D-EC03-512F-B7019B59F4C9}"/>
              </a:ext>
            </a:extLst>
          </p:cNvPr>
          <p:cNvSpPr txBox="1"/>
          <p:nvPr/>
        </p:nvSpPr>
        <p:spPr>
          <a:xfrm>
            <a:off x="536913" y="1140764"/>
            <a:ext cx="3672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048">
              <a:spcBef>
                <a:spcPct val="20000"/>
              </a:spcBef>
              <a:buClr>
                <a:srgbClr val="8CC747"/>
              </a:buClr>
            </a:pPr>
            <a:r>
              <a:rPr lang="en-US" sz="2000" dirty="0">
                <a:solidFill>
                  <a:srgbClr val="444749"/>
                </a:solidFill>
                <a:latin typeface="Helvetica" pitchFamily="2" charset="0"/>
              </a:rPr>
              <a:t>Potential Impact of stopping work to locate tool/equipment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2D5D94-F77A-7359-1C91-8CE8231FB9FB}"/>
              </a:ext>
            </a:extLst>
          </p:cNvPr>
          <p:cNvSpPr/>
          <p:nvPr/>
        </p:nvSpPr>
        <p:spPr>
          <a:xfrm>
            <a:off x="4387024" y="1140764"/>
            <a:ext cx="7366755" cy="830649"/>
          </a:xfrm>
          <a:prstGeom prst="rect">
            <a:avLst/>
          </a:prstGeom>
          <a:solidFill>
            <a:srgbClr val="0C0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elvetica" pitchFamily="2" charset="0"/>
              </a:rPr>
              <a:t>Cost of Downtime</a:t>
            </a:r>
          </a:p>
        </p:txBody>
      </p:sp>
    </p:spTree>
    <p:extLst>
      <p:ext uri="{BB962C8B-B14F-4D97-AF65-F5344CB8AC3E}">
        <p14:creationId xmlns:p14="http://schemas.microsoft.com/office/powerpoint/2010/main" val="198064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8778A0-EF5E-50E6-C54F-D2B48B44E045}"/>
              </a:ext>
            </a:extLst>
          </p:cNvPr>
          <p:cNvSpPr/>
          <p:nvPr/>
        </p:nvSpPr>
        <p:spPr>
          <a:xfrm>
            <a:off x="302004" y="1026144"/>
            <a:ext cx="4893125" cy="53578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03DE21FC-14CB-1627-299C-73971F5B996C}"/>
              </a:ext>
            </a:extLst>
          </p:cNvPr>
          <p:cNvGraphicFramePr>
            <a:graphicFrameLocks noGrp="1"/>
          </p:cNvGraphicFramePr>
          <p:nvPr/>
        </p:nvGraphicFramePr>
        <p:xfrm>
          <a:off x="479465" y="1122290"/>
          <a:ext cx="4566106" cy="51691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3053">
                  <a:extLst>
                    <a:ext uri="{9D8B030D-6E8A-4147-A177-3AD203B41FA5}">
                      <a16:colId xmlns:a16="http://schemas.microsoft.com/office/drawing/2014/main" val="3408841450"/>
                    </a:ext>
                  </a:extLst>
                </a:gridCol>
                <a:gridCol w="2283053">
                  <a:extLst>
                    <a:ext uri="{9D8B030D-6E8A-4147-A177-3AD203B41FA5}">
                      <a16:colId xmlns:a16="http://schemas.microsoft.com/office/drawing/2014/main" val="414436541"/>
                    </a:ext>
                  </a:extLst>
                </a:gridCol>
              </a:tblGrid>
              <a:tr h="1033822">
                <a:tc>
                  <a:txBody>
                    <a:bodyPr/>
                    <a:lstStyle/>
                    <a:p>
                      <a:pPr marL="0" marR="0" lvl="0" indent="0" algn="l" defTabSz="1219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7FC000"/>
                          </a:solidFill>
                        </a:rPr>
                        <a:t>Industry 4.0</a:t>
                      </a:r>
                    </a:p>
                  </a:txBody>
                  <a:tcPr>
                    <a:lnL>
                      <a:noFill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7FC000"/>
                          </a:solidFill>
                        </a:rPr>
                        <a:t>Smart Warehouse</a:t>
                      </a:r>
                    </a:p>
                    <a:p>
                      <a:endParaRPr lang="en-GB" sz="1800" b="1" dirty="0">
                        <a:solidFill>
                          <a:srgbClr val="7FC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538651"/>
                  </a:ext>
                </a:extLst>
              </a:tr>
              <a:tr h="103382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7FC000"/>
                          </a:solidFill>
                        </a:rPr>
                        <a:t>Hospitals</a:t>
                      </a:r>
                    </a:p>
                  </a:txBody>
                  <a:tcPr>
                    <a:lnL>
                      <a:noFill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7FC000"/>
                          </a:solidFill>
                        </a:rPr>
                        <a:t>Mines / Oil &amp; Gas</a:t>
                      </a:r>
                    </a:p>
                    <a:p>
                      <a:endParaRPr lang="en-GB" sz="1800" b="1" dirty="0">
                        <a:solidFill>
                          <a:srgbClr val="7FC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474606"/>
                  </a:ext>
                </a:extLst>
              </a:tr>
              <a:tr h="103382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7FC000"/>
                          </a:solidFill>
                        </a:rPr>
                        <a:t>Energy</a:t>
                      </a:r>
                    </a:p>
                  </a:txBody>
                  <a:tcPr>
                    <a:lnL>
                      <a:noFill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7FC000"/>
                          </a:solidFill>
                        </a:rPr>
                        <a:t>Agriculture</a:t>
                      </a:r>
                    </a:p>
                    <a:p>
                      <a:endParaRPr lang="en-GB" sz="1800" b="1" dirty="0">
                        <a:solidFill>
                          <a:srgbClr val="7FC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791800"/>
                  </a:ext>
                </a:extLst>
              </a:tr>
              <a:tr h="1033822">
                <a:tc>
                  <a:txBody>
                    <a:bodyPr/>
                    <a:lstStyle/>
                    <a:p>
                      <a:pPr marL="0" marR="0" lvl="0" indent="0" algn="l" defTabSz="1219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7FC000"/>
                          </a:solidFill>
                        </a:rPr>
                        <a:t>Transportation</a:t>
                      </a:r>
                    </a:p>
                    <a:p>
                      <a:endParaRPr lang="en-GB" sz="1800" b="1" dirty="0">
                        <a:solidFill>
                          <a:srgbClr val="7FC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7FC000"/>
                          </a:solidFill>
                        </a:rPr>
                        <a:t>Smart Retail</a:t>
                      </a:r>
                    </a:p>
                    <a:p>
                      <a:endParaRPr lang="en-GB" sz="1800" b="1" dirty="0">
                        <a:solidFill>
                          <a:srgbClr val="7FC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239519"/>
                  </a:ext>
                </a:extLst>
              </a:tr>
              <a:tr h="103382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7FC000"/>
                          </a:solidFill>
                        </a:rPr>
                        <a:t>Campus</a:t>
                      </a:r>
                    </a:p>
                  </a:txBody>
                  <a:tcPr>
                    <a:lnL>
                      <a:noFill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7FC000"/>
                          </a:solidFill>
                        </a:rPr>
                        <a:t>Ports</a:t>
                      </a:r>
                    </a:p>
                  </a:txBody>
                  <a:tcPr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509040"/>
                  </a:ext>
                </a:extLst>
              </a:tr>
            </a:tbl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3390B00C-5E84-44F0-BF96-BE7070D5689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-1"/>
            <a:ext cx="1067654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AB03B0E-5144-C349-833E-D9D2B816C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63" y="234733"/>
            <a:ext cx="10972800" cy="791411"/>
          </a:xfrm>
        </p:spPr>
        <p:txBody>
          <a:bodyPr/>
          <a:lstStyle/>
          <a:p>
            <a:r>
              <a:rPr lang="en-US" dirty="0"/>
              <a:t>Verticals and Use Cases</a:t>
            </a:r>
            <a:endParaRPr lang="en-IL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42C032-0156-F40F-3118-AEEE473BCD03}"/>
              </a:ext>
            </a:extLst>
          </p:cNvPr>
          <p:cNvSpPr txBox="1">
            <a:spLocks/>
          </p:cNvSpPr>
          <p:nvPr/>
        </p:nvSpPr>
        <p:spPr>
          <a:xfrm>
            <a:off x="437663" y="1818295"/>
            <a:ext cx="1996618" cy="638513"/>
          </a:xfrm>
          <a:prstGeom prst="rect">
            <a:avLst/>
          </a:prstGeom>
        </p:spPr>
        <p:txBody>
          <a:bodyPr lIns="0" tIns="0" rIns="0" bIns="0"/>
          <a:lstStyle>
            <a:lvl1pPr marL="232805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6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133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 algn="l" defTabSz="1219048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52381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05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29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52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GB" sz="1800" dirty="0">
              <a:solidFill>
                <a:srgbClr val="7FBF00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38F543C-51C4-7632-7D39-93B2A2CC1C01}"/>
              </a:ext>
            </a:extLst>
          </p:cNvPr>
          <p:cNvSpPr txBox="1">
            <a:spLocks/>
          </p:cNvSpPr>
          <p:nvPr/>
        </p:nvSpPr>
        <p:spPr>
          <a:xfrm>
            <a:off x="3031253" y="2079693"/>
            <a:ext cx="2836878" cy="638513"/>
          </a:xfrm>
          <a:prstGeom prst="rect">
            <a:avLst/>
          </a:prstGeom>
        </p:spPr>
        <p:txBody>
          <a:bodyPr lIns="0" tIns="0" rIns="0" bIns="0"/>
          <a:lstStyle>
            <a:lvl1pPr marL="232805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6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133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 algn="l" defTabSz="1219048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52381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05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29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52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GB" sz="180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DE78296-16D0-0A95-9FBC-6A61A74808C7}"/>
              </a:ext>
            </a:extLst>
          </p:cNvPr>
          <p:cNvSpPr txBox="1">
            <a:spLocks/>
          </p:cNvSpPr>
          <p:nvPr/>
        </p:nvSpPr>
        <p:spPr>
          <a:xfrm>
            <a:off x="437663" y="2886919"/>
            <a:ext cx="2836878" cy="638513"/>
          </a:xfrm>
          <a:prstGeom prst="rect">
            <a:avLst/>
          </a:prstGeom>
        </p:spPr>
        <p:txBody>
          <a:bodyPr lIns="0" tIns="0" rIns="0" bIns="0"/>
          <a:lstStyle>
            <a:lvl1pPr marL="232805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6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133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 algn="l" defTabSz="1219048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52381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05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29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52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GB" sz="1800" dirty="0">
              <a:solidFill>
                <a:srgbClr val="7FBF00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86683F-2CEE-3B77-B2CE-236609298EB0}"/>
              </a:ext>
            </a:extLst>
          </p:cNvPr>
          <p:cNvSpPr txBox="1">
            <a:spLocks/>
          </p:cNvSpPr>
          <p:nvPr/>
        </p:nvSpPr>
        <p:spPr>
          <a:xfrm>
            <a:off x="3026828" y="3148317"/>
            <a:ext cx="2836878" cy="638513"/>
          </a:xfrm>
          <a:prstGeom prst="rect">
            <a:avLst/>
          </a:prstGeom>
        </p:spPr>
        <p:txBody>
          <a:bodyPr lIns="0" tIns="0" rIns="0" bIns="0"/>
          <a:lstStyle>
            <a:lvl1pPr marL="232805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6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133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 algn="l" defTabSz="1219048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52381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05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29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52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GB" sz="180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43269C0-15F2-F6FA-E373-620D63CFC8E5}"/>
              </a:ext>
            </a:extLst>
          </p:cNvPr>
          <p:cNvSpPr txBox="1">
            <a:spLocks/>
          </p:cNvSpPr>
          <p:nvPr/>
        </p:nvSpPr>
        <p:spPr>
          <a:xfrm>
            <a:off x="437663" y="3758324"/>
            <a:ext cx="2836878" cy="638513"/>
          </a:xfrm>
          <a:prstGeom prst="rect">
            <a:avLst/>
          </a:prstGeom>
        </p:spPr>
        <p:txBody>
          <a:bodyPr lIns="0" tIns="0" rIns="0" bIns="0"/>
          <a:lstStyle>
            <a:lvl1pPr marL="232805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6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133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 algn="l" defTabSz="1219048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52381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05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29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52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GB" sz="1800" dirty="0">
              <a:solidFill>
                <a:srgbClr val="7FBF00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290233A-E186-7DF1-DA6A-D82EE6DF0CCD}"/>
              </a:ext>
            </a:extLst>
          </p:cNvPr>
          <p:cNvSpPr txBox="1">
            <a:spLocks/>
          </p:cNvSpPr>
          <p:nvPr/>
        </p:nvSpPr>
        <p:spPr>
          <a:xfrm>
            <a:off x="3026828" y="3987240"/>
            <a:ext cx="2836878" cy="376948"/>
          </a:xfrm>
          <a:prstGeom prst="rect">
            <a:avLst/>
          </a:prstGeom>
        </p:spPr>
        <p:txBody>
          <a:bodyPr lIns="0" tIns="0" rIns="0" bIns="0"/>
          <a:lstStyle>
            <a:lvl1pPr marL="232805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6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133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 algn="l" defTabSz="1219048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52381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05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29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52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GB" sz="180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B9DA099-4569-E0FC-CEAD-21DA0ECA5FDB}"/>
              </a:ext>
            </a:extLst>
          </p:cNvPr>
          <p:cNvSpPr txBox="1">
            <a:spLocks/>
          </p:cNvSpPr>
          <p:nvPr/>
        </p:nvSpPr>
        <p:spPr>
          <a:xfrm>
            <a:off x="415538" y="4707203"/>
            <a:ext cx="2836878" cy="376948"/>
          </a:xfrm>
          <a:prstGeom prst="rect">
            <a:avLst/>
          </a:prstGeom>
        </p:spPr>
        <p:txBody>
          <a:bodyPr lIns="0" tIns="0" rIns="0" bIns="0"/>
          <a:lstStyle>
            <a:lvl1pPr marL="232805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6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133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 algn="l" defTabSz="1219048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52381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05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29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52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GB" sz="1800" dirty="0">
              <a:solidFill>
                <a:srgbClr val="7FBF00"/>
              </a:solidFill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F0AA972-CB31-D7BA-7B5B-498B03D027EC}"/>
              </a:ext>
            </a:extLst>
          </p:cNvPr>
          <p:cNvSpPr txBox="1">
            <a:spLocks/>
          </p:cNvSpPr>
          <p:nvPr/>
        </p:nvSpPr>
        <p:spPr>
          <a:xfrm>
            <a:off x="3026828" y="4947233"/>
            <a:ext cx="2836878" cy="376948"/>
          </a:xfrm>
          <a:prstGeom prst="rect">
            <a:avLst/>
          </a:prstGeom>
        </p:spPr>
        <p:txBody>
          <a:bodyPr lIns="0" tIns="0" rIns="0" bIns="0"/>
          <a:lstStyle>
            <a:lvl1pPr marL="232805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6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133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 algn="l" defTabSz="1219048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52381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05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29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52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GB" sz="1800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D4CDCDC-64AF-0156-210F-F27B9D078710}"/>
              </a:ext>
            </a:extLst>
          </p:cNvPr>
          <p:cNvSpPr txBox="1">
            <a:spLocks/>
          </p:cNvSpPr>
          <p:nvPr/>
        </p:nvSpPr>
        <p:spPr>
          <a:xfrm>
            <a:off x="470308" y="5548303"/>
            <a:ext cx="2836878" cy="376948"/>
          </a:xfrm>
          <a:prstGeom prst="rect">
            <a:avLst/>
          </a:prstGeom>
        </p:spPr>
        <p:txBody>
          <a:bodyPr lIns="0" tIns="0" rIns="0" bIns="0"/>
          <a:lstStyle>
            <a:lvl1pPr marL="232805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6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133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 algn="l" defTabSz="1219048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52381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05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29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52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GB" sz="1800" dirty="0">
              <a:solidFill>
                <a:srgbClr val="7FBF0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A9F2360-8CB9-EEB7-060B-5D11A91BB1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645" y="2336589"/>
            <a:ext cx="729251" cy="706222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27135FA-DDD3-0804-B3E4-D2BB3C91F2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726" y="1500059"/>
            <a:ext cx="608229" cy="496773"/>
          </a:xfrm>
          <a:prstGeom prst="rect">
            <a:avLst/>
          </a:prstGeom>
        </p:spPr>
      </p:pic>
      <p:pic>
        <p:nvPicPr>
          <p:cNvPr id="32" name="Graphic 31" descr="Oil Rig outline">
            <a:extLst>
              <a:ext uri="{FF2B5EF4-FFF2-40B4-BE49-F238E27FC236}">
                <a16:creationId xmlns:a16="http://schemas.microsoft.com/office/drawing/2014/main" id="{7BF3E169-495F-F22D-E172-E34D4B2F9A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4541" y="2489110"/>
            <a:ext cx="630941" cy="630941"/>
          </a:xfrm>
          <a:prstGeom prst="rect">
            <a:avLst/>
          </a:prstGeom>
        </p:spPr>
      </p:pic>
      <p:pic>
        <p:nvPicPr>
          <p:cNvPr id="34" name="Graphic 33" descr="Tractor outline">
            <a:extLst>
              <a:ext uri="{FF2B5EF4-FFF2-40B4-BE49-F238E27FC236}">
                <a16:creationId xmlns:a16="http://schemas.microsoft.com/office/drawing/2014/main" id="{6D0AD153-A5D6-1FA2-CBCE-AF35C952B0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82448" y="3382822"/>
            <a:ext cx="914400" cy="914400"/>
          </a:xfrm>
          <a:prstGeom prst="rect">
            <a:avLst/>
          </a:prstGeom>
        </p:spPr>
      </p:pic>
      <p:pic>
        <p:nvPicPr>
          <p:cNvPr id="36" name="Graphic 35" descr="Power Plant outline">
            <a:extLst>
              <a:ext uri="{FF2B5EF4-FFF2-40B4-BE49-F238E27FC236}">
                <a16:creationId xmlns:a16="http://schemas.microsoft.com/office/drawing/2014/main" id="{B57F1B89-4FE2-6C6F-3163-78659DA8BA2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28013" y="3439067"/>
            <a:ext cx="638513" cy="638513"/>
          </a:xfrm>
          <a:prstGeom prst="rect">
            <a:avLst/>
          </a:prstGeom>
        </p:spPr>
      </p:pic>
      <p:pic>
        <p:nvPicPr>
          <p:cNvPr id="38" name="Graphic 37" descr="Robot Hand outline">
            <a:extLst>
              <a:ext uri="{FF2B5EF4-FFF2-40B4-BE49-F238E27FC236}">
                <a16:creationId xmlns:a16="http://schemas.microsoft.com/office/drawing/2014/main" id="{A30560E9-819A-FB62-EB77-867309380B1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35972" y="1404748"/>
            <a:ext cx="677052" cy="677052"/>
          </a:xfrm>
          <a:prstGeom prst="rect">
            <a:avLst/>
          </a:prstGeom>
        </p:spPr>
      </p:pic>
      <p:pic>
        <p:nvPicPr>
          <p:cNvPr id="40" name="Graphic 39" descr="Shopping cart outline">
            <a:extLst>
              <a:ext uri="{FF2B5EF4-FFF2-40B4-BE49-F238E27FC236}">
                <a16:creationId xmlns:a16="http://schemas.microsoft.com/office/drawing/2014/main" id="{03C42911-AB56-CEC7-08AD-B367BC8EC8D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04658" y="4573158"/>
            <a:ext cx="572391" cy="572391"/>
          </a:xfrm>
          <a:prstGeom prst="rect">
            <a:avLst/>
          </a:prstGeom>
        </p:spPr>
      </p:pic>
      <p:pic>
        <p:nvPicPr>
          <p:cNvPr id="46" name="Graphic 45" descr="Crane outline">
            <a:extLst>
              <a:ext uri="{FF2B5EF4-FFF2-40B4-BE49-F238E27FC236}">
                <a16:creationId xmlns:a16="http://schemas.microsoft.com/office/drawing/2014/main" id="{A20025CC-136B-7A64-4E19-ACED47B8EE3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521736" y="5578651"/>
            <a:ext cx="648958" cy="648958"/>
          </a:xfrm>
          <a:prstGeom prst="rect">
            <a:avLst/>
          </a:prstGeom>
        </p:spPr>
      </p:pic>
      <p:pic>
        <p:nvPicPr>
          <p:cNvPr id="48" name="Graphic 47" descr="Truck outline">
            <a:extLst>
              <a:ext uri="{FF2B5EF4-FFF2-40B4-BE49-F238E27FC236}">
                <a16:creationId xmlns:a16="http://schemas.microsoft.com/office/drawing/2014/main" id="{994CF54C-4E51-5D3F-C18A-4E4E58D2262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67042" y="4686262"/>
            <a:ext cx="521941" cy="521941"/>
          </a:xfrm>
          <a:prstGeom prst="rect">
            <a:avLst/>
          </a:prstGeom>
        </p:spPr>
      </p:pic>
      <p:pic>
        <p:nvPicPr>
          <p:cNvPr id="50" name="Graphic 49" descr="Take Off outline">
            <a:extLst>
              <a:ext uri="{FF2B5EF4-FFF2-40B4-BE49-F238E27FC236}">
                <a16:creationId xmlns:a16="http://schemas.microsoft.com/office/drawing/2014/main" id="{922F5D34-7369-E6B2-E5CC-268D5F2E93A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b="30171"/>
          <a:stretch/>
        </p:blipFill>
        <p:spPr>
          <a:xfrm>
            <a:off x="1569009" y="4583151"/>
            <a:ext cx="634418" cy="443005"/>
          </a:xfrm>
          <a:prstGeom prst="rect">
            <a:avLst/>
          </a:prstGeom>
        </p:spPr>
      </p:pic>
      <p:pic>
        <p:nvPicPr>
          <p:cNvPr id="52" name="Graphic 51" descr="Schoolhouse outline">
            <a:extLst>
              <a:ext uri="{FF2B5EF4-FFF2-40B4-BE49-F238E27FC236}">
                <a16:creationId xmlns:a16="http://schemas.microsoft.com/office/drawing/2014/main" id="{A422F407-3998-B9D3-05BF-967B19179342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77638" y="5413794"/>
            <a:ext cx="786345" cy="786345"/>
          </a:xfrm>
          <a:prstGeom prst="rect">
            <a:avLst/>
          </a:prstGeom>
        </p:spPr>
      </p:pic>
      <p:sp>
        <p:nvSpPr>
          <p:cNvPr id="53" name="Freeform 23">
            <a:extLst>
              <a:ext uri="{FF2B5EF4-FFF2-40B4-BE49-F238E27FC236}">
                <a16:creationId xmlns:a16="http://schemas.microsoft.com/office/drawing/2014/main" id="{C0C0CE85-CDA8-D899-E605-D52D4AB35521}"/>
              </a:ext>
            </a:extLst>
          </p:cNvPr>
          <p:cNvSpPr>
            <a:spLocks noEditPoints="1"/>
          </p:cNvSpPr>
          <p:nvPr/>
        </p:nvSpPr>
        <p:spPr bwMode="auto">
          <a:xfrm>
            <a:off x="6651340" y="2187371"/>
            <a:ext cx="3943104" cy="3750970"/>
          </a:xfrm>
          <a:custGeom>
            <a:avLst/>
            <a:gdLst>
              <a:gd name="T0" fmla="*/ 24 w 39"/>
              <a:gd name="T1" fmla="*/ 0 h 36"/>
              <a:gd name="T2" fmla="*/ 2 w 39"/>
              <a:gd name="T3" fmla="*/ 15 h 36"/>
              <a:gd name="T4" fmla="*/ 24 w 39"/>
              <a:gd name="T5" fmla="*/ 36 h 36"/>
              <a:gd name="T6" fmla="*/ 39 w 39"/>
              <a:gd name="T7" fmla="*/ 15 h 36"/>
              <a:gd name="T8" fmla="*/ 24 w 39"/>
              <a:gd name="T9" fmla="*/ 0 h 36"/>
              <a:gd name="T10" fmla="*/ 23 w 39"/>
              <a:gd name="T11" fmla="*/ 33 h 36"/>
              <a:gd name="T12" fmla="*/ 5 w 39"/>
              <a:gd name="T13" fmla="*/ 17 h 36"/>
              <a:gd name="T14" fmla="*/ 23 w 39"/>
              <a:gd name="T15" fmla="*/ 2 h 36"/>
              <a:gd name="T16" fmla="*/ 35 w 39"/>
              <a:gd name="T17" fmla="*/ 18 h 36"/>
              <a:gd name="T18" fmla="*/ 23 w 39"/>
              <a:gd name="T19" fmla="*/ 33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9" h="36">
                <a:moveTo>
                  <a:pt x="24" y="0"/>
                </a:moveTo>
                <a:cubicBezTo>
                  <a:pt x="16" y="0"/>
                  <a:pt x="3" y="6"/>
                  <a:pt x="2" y="15"/>
                </a:cubicBezTo>
                <a:cubicBezTo>
                  <a:pt x="0" y="23"/>
                  <a:pt x="15" y="36"/>
                  <a:pt x="24" y="36"/>
                </a:cubicBezTo>
                <a:cubicBezTo>
                  <a:pt x="32" y="36"/>
                  <a:pt x="39" y="22"/>
                  <a:pt x="39" y="15"/>
                </a:cubicBezTo>
                <a:cubicBezTo>
                  <a:pt x="39" y="7"/>
                  <a:pt x="32" y="0"/>
                  <a:pt x="24" y="0"/>
                </a:cubicBezTo>
                <a:close/>
                <a:moveTo>
                  <a:pt x="23" y="33"/>
                </a:moveTo>
                <a:cubicBezTo>
                  <a:pt x="15" y="32"/>
                  <a:pt x="3" y="23"/>
                  <a:pt x="5" y="17"/>
                </a:cubicBezTo>
                <a:cubicBezTo>
                  <a:pt x="5" y="11"/>
                  <a:pt x="16" y="0"/>
                  <a:pt x="23" y="2"/>
                </a:cubicBezTo>
                <a:cubicBezTo>
                  <a:pt x="29" y="3"/>
                  <a:pt x="34" y="13"/>
                  <a:pt x="35" y="18"/>
                </a:cubicBezTo>
                <a:cubicBezTo>
                  <a:pt x="35" y="22"/>
                  <a:pt x="29" y="32"/>
                  <a:pt x="23" y="33"/>
                </a:cubicBezTo>
                <a:close/>
              </a:path>
            </a:pathLst>
          </a:custGeom>
          <a:solidFill>
            <a:schemeClr val="accent3">
              <a:alpha val="26000"/>
            </a:scheme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sp>
        <p:nvSpPr>
          <p:cNvPr id="54" name="Freeform 24">
            <a:extLst>
              <a:ext uri="{FF2B5EF4-FFF2-40B4-BE49-F238E27FC236}">
                <a16:creationId xmlns:a16="http://schemas.microsoft.com/office/drawing/2014/main" id="{C54B2828-BF56-C524-92CD-9289075FDF5B}"/>
              </a:ext>
            </a:extLst>
          </p:cNvPr>
          <p:cNvSpPr>
            <a:spLocks noEditPoints="1"/>
          </p:cNvSpPr>
          <p:nvPr/>
        </p:nvSpPr>
        <p:spPr bwMode="auto">
          <a:xfrm>
            <a:off x="6526537" y="1978803"/>
            <a:ext cx="4145524" cy="4168278"/>
          </a:xfrm>
          <a:custGeom>
            <a:avLst/>
            <a:gdLst>
              <a:gd name="T0" fmla="*/ 34 w 41"/>
              <a:gd name="T1" fmla="*/ 10 h 40"/>
              <a:gd name="T2" fmla="*/ 6 w 41"/>
              <a:gd name="T3" fmla="*/ 8 h 40"/>
              <a:gd name="T4" fmla="*/ 13 w 41"/>
              <a:gd name="T5" fmla="*/ 34 h 40"/>
              <a:gd name="T6" fmla="*/ 36 w 41"/>
              <a:gd name="T7" fmla="*/ 32 h 40"/>
              <a:gd name="T8" fmla="*/ 34 w 41"/>
              <a:gd name="T9" fmla="*/ 10 h 40"/>
              <a:gd name="T10" fmla="*/ 24 w 41"/>
              <a:gd name="T11" fmla="*/ 34 h 40"/>
              <a:gd name="T12" fmla="*/ 7 w 41"/>
              <a:gd name="T13" fmla="*/ 17 h 40"/>
              <a:gd name="T14" fmla="*/ 24 w 41"/>
              <a:gd name="T15" fmla="*/ 6 h 40"/>
              <a:gd name="T16" fmla="*/ 36 w 41"/>
              <a:gd name="T17" fmla="*/ 17 h 40"/>
              <a:gd name="T18" fmla="*/ 24 w 41"/>
              <a:gd name="T19" fmla="*/ 34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1" h="40">
                <a:moveTo>
                  <a:pt x="34" y="10"/>
                </a:moveTo>
                <a:cubicBezTo>
                  <a:pt x="27" y="5"/>
                  <a:pt x="13" y="0"/>
                  <a:pt x="6" y="8"/>
                </a:cubicBezTo>
                <a:cubicBezTo>
                  <a:pt x="0" y="16"/>
                  <a:pt x="7" y="29"/>
                  <a:pt x="13" y="34"/>
                </a:cubicBezTo>
                <a:cubicBezTo>
                  <a:pt x="20" y="40"/>
                  <a:pt x="30" y="39"/>
                  <a:pt x="36" y="32"/>
                </a:cubicBezTo>
                <a:cubicBezTo>
                  <a:pt x="41" y="25"/>
                  <a:pt x="40" y="15"/>
                  <a:pt x="34" y="10"/>
                </a:cubicBezTo>
                <a:close/>
                <a:moveTo>
                  <a:pt x="24" y="34"/>
                </a:moveTo>
                <a:cubicBezTo>
                  <a:pt x="17" y="34"/>
                  <a:pt x="6" y="24"/>
                  <a:pt x="7" y="17"/>
                </a:cubicBezTo>
                <a:cubicBezTo>
                  <a:pt x="8" y="11"/>
                  <a:pt x="18" y="6"/>
                  <a:pt x="24" y="6"/>
                </a:cubicBezTo>
                <a:cubicBezTo>
                  <a:pt x="30" y="6"/>
                  <a:pt x="36" y="12"/>
                  <a:pt x="36" y="17"/>
                </a:cubicBezTo>
                <a:cubicBezTo>
                  <a:pt x="36" y="23"/>
                  <a:pt x="30" y="34"/>
                  <a:pt x="24" y="34"/>
                </a:cubicBezTo>
                <a:close/>
              </a:path>
            </a:pathLst>
          </a:custGeom>
          <a:solidFill>
            <a:srgbClr val="2ECAFF">
              <a:alpha val="26000"/>
            </a:srgb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sp>
        <p:nvSpPr>
          <p:cNvPr id="55" name="Freeform 25">
            <a:extLst>
              <a:ext uri="{FF2B5EF4-FFF2-40B4-BE49-F238E27FC236}">
                <a16:creationId xmlns:a16="http://schemas.microsoft.com/office/drawing/2014/main" id="{4ADD7C7D-9F70-EF4F-A91F-EB836DF14AF6}"/>
              </a:ext>
            </a:extLst>
          </p:cNvPr>
          <p:cNvSpPr>
            <a:spLocks noEditPoints="1"/>
          </p:cNvSpPr>
          <p:nvPr/>
        </p:nvSpPr>
        <p:spPr bwMode="auto">
          <a:xfrm>
            <a:off x="6651340" y="2291652"/>
            <a:ext cx="3943104" cy="3542317"/>
          </a:xfrm>
          <a:custGeom>
            <a:avLst/>
            <a:gdLst>
              <a:gd name="T0" fmla="*/ 37 w 39"/>
              <a:gd name="T1" fmla="*/ 11 h 34"/>
              <a:gd name="T2" fmla="*/ 17 w 39"/>
              <a:gd name="T3" fmla="*/ 3 h 34"/>
              <a:gd name="T4" fmla="*/ 3 w 39"/>
              <a:gd name="T5" fmla="*/ 25 h 34"/>
              <a:gd name="T6" fmla="*/ 28 w 39"/>
              <a:gd name="T7" fmla="*/ 31 h 34"/>
              <a:gd name="T8" fmla="*/ 37 w 39"/>
              <a:gd name="T9" fmla="*/ 11 h 34"/>
              <a:gd name="T10" fmla="*/ 19 w 39"/>
              <a:gd name="T11" fmla="*/ 30 h 34"/>
              <a:gd name="T12" fmla="*/ 9 w 39"/>
              <a:gd name="T13" fmla="*/ 16 h 34"/>
              <a:gd name="T14" fmla="*/ 19 w 39"/>
              <a:gd name="T15" fmla="*/ 5 h 34"/>
              <a:gd name="T16" fmla="*/ 34 w 39"/>
              <a:gd name="T17" fmla="*/ 16 h 34"/>
              <a:gd name="T18" fmla="*/ 19 w 39"/>
              <a:gd name="T19" fmla="*/ 3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9" h="34">
                <a:moveTo>
                  <a:pt x="37" y="11"/>
                </a:moveTo>
                <a:cubicBezTo>
                  <a:pt x="33" y="4"/>
                  <a:pt x="24" y="0"/>
                  <a:pt x="17" y="3"/>
                </a:cubicBezTo>
                <a:cubicBezTo>
                  <a:pt x="10" y="6"/>
                  <a:pt x="0" y="16"/>
                  <a:pt x="3" y="25"/>
                </a:cubicBezTo>
                <a:cubicBezTo>
                  <a:pt x="7" y="33"/>
                  <a:pt x="21" y="34"/>
                  <a:pt x="28" y="31"/>
                </a:cubicBezTo>
                <a:cubicBezTo>
                  <a:pt x="35" y="28"/>
                  <a:pt x="39" y="19"/>
                  <a:pt x="37" y="11"/>
                </a:cubicBezTo>
                <a:close/>
                <a:moveTo>
                  <a:pt x="19" y="30"/>
                </a:moveTo>
                <a:cubicBezTo>
                  <a:pt x="13" y="30"/>
                  <a:pt x="9" y="21"/>
                  <a:pt x="9" y="16"/>
                </a:cubicBezTo>
                <a:cubicBezTo>
                  <a:pt x="9" y="11"/>
                  <a:pt x="14" y="6"/>
                  <a:pt x="19" y="5"/>
                </a:cubicBezTo>
                <a:cubicBezTo>
                  <a:pt x="24" y="6"/>
                  <a:pt x="33" y="10"/>
                  <a:pt x="34" y="16"/>
                </a:cubicBezTo>
                <a:cubicBezTo>
                  <a:pt x="36" y="21"/>
                  <a:pt x="25" y="30"/>
                  <a:pt x="19" y="30"/>
                </a:cubicBezTo>
                <a:close/>
              </a:path>
            </a:pathLst>
          </a:custGeom>
          <a:solidFill>
            <a:srgbClr val="8AD143">
              <a:alpha val="36809"/>
            </a:srgb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sp>
        <p:nvSpPr>
          <p:cNvPr id="56" name="Freeform 26">
            <a:extLst>
              <a:ext uri="{FF2B5EF4-FFF2-40B4-BE49-F238E27FC236}">
                <a16:creationId xmlns:a16="http://schemas.microsoft.com/office/drawing/2014/main" id="{1AC78BA3-A03D-2653-5AD1-605CC880C352}"/>
              </a:ext>
            </a:extLst>
          </p:cNvPr>
          <p:cNvSpPr>
            <a:spLocks noEditPoints="1"/>
          </p:cNvSpPr>
          <p:nvPr/>
        </p:nvSpPr>
        <p:spPr bwMode="auto">
          <a:xfrm>
            <a:off x="7212595" y="2187371"/>
            <a:ext cx="3032797" cy="3750970"/>
          </a:xfrm>
          <a:custGeom>
            <a:avLst/>
            <a:gdLst>
              <a:gd name="T0" fmla="*/ 15 w 30"/>
              <a:gd name="T1" fmla="*/ 0 h 36"/>
              <a:gd name="T2" fmla="*/ 0 w 30"/>
              <a:gd name="T3" fmla="*/ 15 h 36"/>
              <a:gd name="T4" fmla="*/ 15 w 30"/>
              <a:gd name="T5" fmla="*/ 36 h 36"/>
              <a:gd name="T6" fmla="*/ 30 w 30"/>
              <a:gd name="T7" fmla="*/ 15 h 36"/>
              <a:gd name="T8" fmla="*/ 15 w 30"/>
              <a:gd name="T9" fmla="*/ 0 h 36"/>
              <a:gd name="T10" fmla="*/ 3 w 30"/>
              <a:gd name="T11" fmla="*/ 22 h 36"/>
              <a:gd name="T12" fmla="*/ 11 w 30"/>
              <a:gd name="T13" fmla="*/ 6 h 36"/>
              <a:gd name="T14" fmla="*/ 25 w 30"/>
              <a:gd name="T15" fmla="*/ 9 h 36"/>
              <a:gd name="T16" fmla="*/ 24 w 30"/>
              <a:gd name="T17" fmla="*/ 28 h 36"/>
              <a:gd name="T18" fmla="*/ 3 w 30"/>
              <a:gd name="T19" fmla="*/ 22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" h="36">
                <a:moveTo>
                  <a:pt x="15" y="0"/>
                </a:moveTo>
                <a:cubicBezTo>
                  <a:pt x="7" y="0"/>
                  <a:pt x="0" y="7"/>
                  <a:pt x="0" y="15"/>
                </a:cubicBezTo>
                <a:cubicBezTo>
                  <a:pt x="0" y="22"/>
                  <a:pt x="6" y="36"/>
                  <a:pt x="15" y="36"/>
                </a:cubicBezTo>
                <a:cubicBezTo>
                  <a:pt x="24" y="36"/>
                  <a:pt x="30" y="22"/>
                  <a:pt x="30" y="15"/>
                </a:cubicBezTo>
                <a:cubicBezTo>
                  <a:pt x="30" y="7"/>
                  <a:pt x="23" y="0"/>
                  <a:pt x="15" y="0"/>
                </a:cubicBezTo>
                <a:close/>
                <a:moveTo>
                  <a:pt x="3" y="22"/>
                </a:moveTo>
                <a:cubicBezTo>
                  <a:pt x="1" y="17"/>
                  <a:pt x="7" y="8"/>
                  <a:pt x="11" y="6"/>
                </a:cubicBezTo>
                <a:cubicBezTo>
                  <a:pt x="15" y="3"/>
                  <a:pt x="22" y="5"/>
                  <a:pt x="25" y="9"/>
                </a:cubicBezTo>
                <a:cubicBezTo>
                  <a:pt x="27" y="14"/>
                  <a:pt x="28" y="24"/>
                  <a:pt x="24" y="28"/>
                </a:cubicBezTo>
                <a:cubicBezTo>
                  <a:pt x="19" y="32"/>
                  <a:pt x="6" y="27"/>
                  <a:pt x="3" y="22"/>
                </a:cubicBezTo>
                <a:close/>
              </a:path>
            </a:pathLst>
          </a:custGeom>
          <a:solidFill>
            <a:srgbClr val="008FFF">
              <a:alpha val="20000"/>
            </a:srgb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pic>
        <p:nvPicPr>
          <p:cNvPr id="57" name="Picture 5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B7A725E-45A4-9C53-D7B9-CF7B76C3987F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646" y="4489845"/>
            <a:ext cx="825100" cy="31461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09695E1-117F-18C9-BE1D-B19A58946B39}"/>
              </a:ext>
            </a:extLst>
          </p:cNvPr>
          <p:cNvSpPr txBox="1"/>
          <p:nvPr/>
        </p:nvSpPr>
        <p:spPr>
          <a:xfrm>
            <a:off x="7648228" y="3364735"/>
            <a:ext cx="2412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Helvetica" pitchFamily="2" charset="0"/>
              </a:rPr>
              <a:t>5G Positioning enables the digitisation of industry </a:t>
            </a: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835067DC-CACC-5DF2-E34D-2B9E68795A52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753" y="789620"/>
            <a:ext cx="514417" cy="791411"/>
          </a:xfrm>
          <a:prstGeom prst="rect">
            <a:avLst/>
          </a:prstGeom>
        </p:spPr>
      </p:pic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867C2DA4-5628-2767-B978-E097517D506E}"/>
              </a:ext>
            </a:extLst>
          </p:cNvPr>
          <p:cNvSpPr txBox="1">
            <a:spLocks/>
          </p:cNvSpPr>
          <p:nvPr/>
        </p:nvSpPr>
        <p:spPr>
          <a:xfrm>
            <a:off x="5322938" y="1622551"/>
            <a:ext cx="2342473" cy="610935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0" tIns="0" rIns="0" bIns="0"/>
          <a:lstStyle>
            <a:lvl1pPr marL="232805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6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133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 algn="l" defTabSz="1219048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52381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05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29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52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1200" b="1" dirty="0"/>
              <a:t>Location</a:t>
            </a:r>
          </a:p>
          <a:p>
            <a:pPr marL="0" indent="0" algn="ctr">
              <a:buFont typeface="Arial" pitchFamily="34" charset="0"/>
              <a:buNone/>
            </a:pPr>
            <a:r>
              <a:rPr lang="en-GB" sz="1200" dirty="0"/>
              <a:t>Critical &amp; High-Value Assets, Tools, Equipment, Inventory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7C48F9E-67FA-90E9-C320-B266A0556A44}"/>
              </a:ext>
            </a:extLst>
          </p:cNvPr>
          <p:cNvSpPr txBox="1">
            <a:spLocks/>
          </p:cNvSpPr>
          <p:nvPr/>
        </p:nvSpPr>
        <p:spPr>
          <a:xfrm>
            <a:off x="5322938" y="5688076"/>
            <a:ext cx="2280259" cy="610858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0" tIns="0" rIns="0" bIns="0"/>
          <a:lstStyle>
            <a:lvl1pPr marL="232805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6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133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 algn="l" defTabSz="1219048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52381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05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29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52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1200" b="1" dirty="0"/>
              <a:t>Tracking</a:t>
            </a:r>
          </a:p>
          <a:p>
            <a:pPr marL="0" indent="0" algn="ctr">
              <a:buFont typeface="Arial" pitchFamily="34" charset="0"/>
              <a:buNone/>
            </a:pPr>
            <a:r>
              <a:rPr lang="en-GB" sz="1200" dirty="0"/>
              <a:t>AMRs, Robots, </a:t>
            </a:r>
          </a:p>
          <a:p>
            <a:pPr marL="0" indent="0" algn="ctr">
              <a:buFont typeface="Arial" pitchFamily="34" charset="0"/>
              <a:buNone/>
            </a:pPr>
            <a:r>
              <a:rPr lang="en-GB" sz="1200" dirty="0"/>
              <a:t>On-Premise Vehicles </a:t>
            </a:r>
          </a:p>
        </p:txBody>
      </p:sp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CEA659AA-78CD-B2AD-979D-D84E4F6C0FB0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344" y="5205111"/>
            <a:ext cx="718563" cy="325120"/>
          </a:xfrm>
          <a:prstGeom prst="rect">
            <a:avLst/>
          </a:prstGeom>
        </p:spPr>
      </p:pic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AA146DE6-BF3B-DA83-7F31-1BAE54710094}"/>
              </a:ext>
            </a:extLst>
          </p:cNvPr>
          <p:cNvSpPr txBox="1">
            <a:spLocks/>
          </p:cNvSpPr>
          <p:nvPr/>
        </p:nvSpPr>
        <p:spPr>
          <a:xfrm>
            <a:off x="9854454" y="5683280"/>
            <a:ext cx="2280259" cy="610858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0" tIns="0" rIns="0" bIns="0"/>
          <a:lstStyle>
            <a:lvl1pPr marL="232805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6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133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 algn="l" defTabSz="1219048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52381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05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29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52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1200" b="1" dirty="0"/>
              <a:t>Movement Analytics</a:t>
            </a:r>
          </a:p>
          <a:p>
            <a:pPr marL="0" indent="0" algn="ctr">
              <a:buFont typeface="Arial" pitchFamily="34" charset="0"/>
              <a:buNone/>
            </a:pPr>
            <a:r>
              <a:rPr lang="en-GB" sz="1200" dirty="0"/>
              <a:t>Vehicle/ People Traffic Flow</a:t>
            </a:r>
          </a:p>
          <a:p>
            <a:pPr marL="0" indent="0" algn="ctr">
              <a:buFont typeface="Arial" pitchFamily="34" charset="0"/>
              <a:buNone/>
            </a:pPr>
            <a:r>
              <a:rPr lang="en-GB" sz="1200" dirty="0"/>
              <a:t>Material Handling </a:t>
            </a:r>
          </a:p>
        </p:txBody>
      </p:sp>
      <p:sp>
        <p:nvSpPr>
          <p:cNvPr id="1025" name="Text Placeholder 2">
            <a:extLst>
              <a:ext uri="{FF2B5EF4-FFF2-40B4-BE49-F238E27FC236}">
                <a16:creationId xmlns:a16="http://schemas.microsoft.com/office/drawing/2014/main" id="{E1F269F9-E765-EEB9-6F34-C36EA666B1A3}"/>
              </a:ext>
            </a:extLst>
          </p:cNvPr>
          <p:cNvSpPr txBox="1">
            <a:spLocks/>
          </p:cNvSpPr>
          <p:nvPr/>
        </p:nvSpPr>
        <p:spPr>
          <a:xfrm>
            <a:off x="9854454" y="1622550"/>
            <a:ext cx="2280259" cy="610858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0" tIns="0" rIns="0" bIns="0"/>
          <a:lstStyle>
            <a:lvl1pPr marL="232805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6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400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133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 algn="l" defTabSz="1219048" rtl="0" eaLnBrk="1" latinLnBrk="0" hangingPunct="1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67" b="0" i="0" kern="120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 algn="l" defTabSz="1219048" rtl="0" eaLnBrk="1" latinLnBrk="0" hangingPunct="1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2400" b="0" i="0" kern="120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52381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905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429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952" indent="-304762" algn="l" defTabSz="121904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1200" b="1" dirty="0"/>
              <a:t>Safety &amp; Security</a:t>
            </a:r>
          </a:p>
          <a:p>
            <a:pPr marL="0" indent="0" algn="ctr">
              <a:buFont typeface="Arial" pitchFamily="34" charset="0"/>
              <a:buNone/>
            </a:pPr>
            <a:r>
              <a:rPr lang="en-GB" sz="1200" dirty="0"/>
              <a:t>Safety Zones</a:t>
            </a:r>
          </a:p>
          <a:p>
            <a:pPr marL="0" indent="0" algn="ctr">
              <a:buFont typeface="Arial" pitchFamily="34" charset="0"/>
              <a:buNone/>
            </a:pPr>
            <a:r>
              <a:rPr lang="en-GB" sz="1200" dirty="0"/>
              <a:t>Geofencing, Security</a:t>
            </a:r>
          </a:p>
        </p:txBody>
      </p:sp>
      <p:pic>
        <p:nvPicPr>
          <p:cNvPr id="1027" name="Picture 1026" descr="Icon&#10;&#10;Description automatically generated">
            <a:extLst>
              <a:ext uri="{FF2B5EF4-FFF2-40B4-BE49-F238E27FC236}">
                <a16:creationId xmlns:a16="http://schemas.microsoft.com/office/drawing/2014/main" id="{94A82F75-572A-421A-9320-D89FC68A58AF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466" y="729730"/>
            <a:ext cx="584232" cy="792254"/>
          </a:xfrm>
          <a:prstGeom prst="rect">
            <a:avLst/>
          </a:prstGeom>
        </p:spPr>
      </p:pic>
      <p:pic>
        <p:nvPicPr>
          <p:cNvPr id="5" name="Graphic 4" descr="Schoolhouse outline">
            <a:extLst>
              <a:ext uri="{FF2B5EF4-FFF2-40B4-BE49-F238E27FC236}">
                <a16:creationId xmlns:a16="http://schemas.microsoft.com/office/drawing/2014/main" id="{E26A9BC7-04B8-BB70-1BA4-3F066CCFBB42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430038" y="5566194"/>
            <a:ext cx="786345" cy="786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00308-52FB-F429-C3EA-011A46523C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9907" y="5084151"/>
            <a:ext cx="747382" cy="56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08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390B00C-5E84-44F0-BF96-BE7070D5689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-1"/>
            <a:ext cx="1067654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AB03B0E-5144-C349-833E-D9D2B816C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Accurate Positioning leads to Actionable Insights </a:t>
            </a:r>
            <a:endParaRPr lang="en-IL" dirty="0"/>
          </a:p>
        </p:txBody>
      </p:sp>
      <p:graphicFrame>
        <p:nvGraphicFramePr>
          <p:cNvPr id="7" name="Table 14">
            <a:extLst>
              <a:ext uri="{FF2B5EF4-FFF2-40B4-BE49-F238E27FC236}">
                <a16:creationId xmlns:a16="http://schemas.microsoft.com/office/drawing/2014/main" id="{957CCE9E-D190-7F7F-E8A4-8D36EDF53D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537230"/>
              </p:ext>
            </p:extLst>
          </p:nvPr>
        </p:nvGraphicFramePr>
        <p:xfrm>
          <a:off x="8269752" y="1115639"/>
          <a:ext cx="3465348" cy="48009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5195">
                  <a:extLst>
                    <a:ext uri="{9D8B030D-6E8A-4147-A177-3AD203B41FA5}">
                      <a16:colId xmlns:a16="http://schemas.microsoft.com/office/drawing/2014/main" val="4123022426"/>
                    </a:ext>
                  </a:extLst>
                </a:gridCol>
                <a:gridCol w="2600153">
                  <a:extLst>
                    <a:ext uri="{9D8B030D-6E8A-4147-A177-3AD203B41FA5}">
                      <a16:colId xmlns:a16="http://schemas.microsoft.com/office/drawing/2014/main" val="1040896091"/>
                    </a:ext>
                  </a:extLst>
                </a:gridCol>
              </a:tblGrid>
              <a:tr h="1185683">
                <a:tc gridSpan="2">
                  <a:txBody>
                    <a:bodyPr/>
                    <a:lstStyle/>
                    <a:p>
                      <a:pPr marL="0" marR="0" lvl="0" indent="0" algn="l" defTabSz="1219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dirty="0">
                          <a:latin typeface="Helvetica" pitchFamily="2" charset="0"/>
                        </a:rPr>
                        <a:t>Actionable Insights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B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B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B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12190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Helvetica" pitchFamily="2" charset="0"/>
                        </a:rPr>
                        <a:t>Data Insights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3236080"/>
                  </a:ext>
                </a:extLst>
              </a:tr>
              <a:tr h="595046">
                <a:tc>
                  <a:txBody>
                    <a:bodyPr/>
                    <a:lstStyle/>
                    <a:p>
                      <a:endParaRPr lang="en-US" sz="1600" dirty="0">
                        <a:latin typeface="Helvetica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7FB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Geofencing Analytics</a:t>
                      </a:r>
                    </a:p>
                    <a:p>
                      <a:endParaRPr lang="en-US" sz="1800" dirty="0">
                        <a:latin typeface="Helvetica" pitchFamily="2" charset="0"/>
                      </a:endParaRPr>
                    </a:p>
                  </a:txBody>
                  <a:tcPr>
                    <a:lnR w="6350" cap="flat" cmpd="sng" algn="ctr">
                      <a:solidFill>
                        <a:srgbClr val="7FB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45568096"/>
                  </a:ext>
                </a:extLst>
              </a:tr>
              <a:tr h="595046">
                <a:tc>
                  <a:txBody>
                    <a:bodyPr/>
                    <a:lstStyle/>
                    <a:p>
                      <a:endParaRPr lang="en-US" sz="1600" dirty="0">
                        <a:latin typeface="Helvetica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7FB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Mobility/ Dwell Time</a:t>
                      </a:r>
                    </a:p>
                  </a:txBody>
                  <a:tcPr>
                    <a:lnR w="6350" cap="flat" cmpd="sng" algn="ctr">
                      <a:solidFill>
                        <a:srgbClr val="7FB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56548709"/>
                  </a:ext>
                </a:extLst>
              </a:tr>
              <a:tr h="595046">
                <a:tc>
                  <a:txBody>
                    <a:bodyPr/>
                    <a:lstStyle/>
                    <a:p>
                      <a:endParaRPr lang="en-US" sz="1600" dirty="0">
                        <a:latin typeface="Helvetica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7FB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Route Optimization</a:t>
                      </a:r>
                    </a:p>
                  </a:txBody>
                  <a:tcPr>
                    <a:lnR w="6350" cap="flat" cmpd="sng" algn="ctr">
                      <a:solidFill>
                        <a:srgbClr val="7FB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15952799"/>
                  </a:ext>
                </a:extLst>
              </a:tr>
              <a:tr h="595046">
                <a:tc>
                  <a:txBody>
                    <a:bodyPr/>
                    <a:lstStyle/>
                    <a:p>
                      <a:endParaRPr lang="en-US" sz="1600" dirty="0">
                        <a:latin typeface="Helvetica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7FB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Process Optimization</a:t>
                      </a:r>
                    </a:p>
                  </a:txBody>
                  <a:tcPr>
                    <a:lnR w="6350" cap="flat" cmpd="sng" algn="ctr">
                      <a:solidFill>
                        <a:srgbClr val="7FB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73316559"/>
                  </a:ext>
                </a:extLst>
              </a:tr>
              <a:tr h="595046">
                <a:tc>
                  <a:txBody>
                    <a:bodyPr/>
                    <a:lstStyle/>
                    <a:p>
                      <a:endParaRPr lang="en-US" sz="1600" dirty="0">
                        <a:latin typeface="Helvetica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7FB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Resource Allocation</a:t>
                      </a:r>
                    </a:p>
                  </a:txBody>
                  <a:tcPr>
                    <a:lnR w="6350" cap="flat" cmpd="sng" algn="ctr">
                      <a:solidFill>
                        <a:srgbClr val="7FB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29868056"/>
                  </a:ext>
                </a:extLst>
              </a:tr>
              <a:tr h="595046">
                <a:tc>
                  <a:txBody>
                    <a:bodyPr/>
                    <a:lstStyle/>
                    <a:p>
                      <a:endParaRPr lang="en-US" sz="1600" dirty="0">
                        <a:latin typeface="Helvetica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7FB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7FB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Inventory Management</a:t>
                      </a:r>
                    </a:p>
                  </a:txBody>
                  <a:tcPr>
                    <a:lnR w="6350" cap="flat" cmpd="sng" algn="ctr">
                      <a:solidFill>
                        <a:srgbClr val="7FB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7FB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5982949"/>
                  </a:ext>
                </a:extLst>
              </a:tr>
            </a:tbl>
          </a:graphicData>
        </a:graphic>
      </p:graphicFrame>
      <p:pic>
        <p:nvPicPr>
          <p:cNvPr id="16" name="Picture 15" descr="A picture containing graphics, circle, font, clipart&#10;&#10;Description automatically generated">
            <a:extLst>
              <a:ext uri="{FF2B5EF4-FFF2-40B4-BE49-F238E27FC236}">
                <a16:creationId xmlns:a16="http://schemas.microsoft.com/office/drawing/2014/main" id="{6710638C-ED3C-1DE3-AC5A-2F2DD9781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76" y="2653961"/>
            <a:ext cx="915548" cy="831730"/>
          </a:xfrm>
          <a:prstGeom prst="rect">
            <a:avLst/>
          </a:prstGeom>
        </p:spPr>
      </p:pic>
      <p:pic>
        <p:nvPicPr>
          <p:cNvPr id="18" name="Graphic 17" descr="Map compass outline">
            <a:extLst>
              <a:ext uri="{FF2B5EF4-FFF2-40B4-BE49-F238E27FC236}">
                <a16:creationId xmlns:a16="http://schemas.microsoft.com/office/drawing/2014/main" id="{19C67516-C951-81D1-18D7-7C44529F2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60757" y="2328133"/>
            <a:ext cx="376107" cy="376107"/>
          </a:xfrm>
          <a:prstGeom prst="rect">
            <a:avLst/>
          </a:prstGeom>
        </p:spPr>
      </p:pic>
      <p:pic>
        <p:nvPicPr>
          <p:cNvPr id="22" name="Graphic 21" descr="Stopwatch 33% outline">
            <a:extLst>
              <a:ext uri="{FF2B5EF4-FFF2-40B4-BE49-F238E27FC236}">
                <a16:creationId xmlns:a16="http://schemas.microsoft.com/office/drawing/2014/main" id="{88CA21A7-6BB1-724C-2B91-2A7CFDFD73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421" y="2919790"/>
            <a:ext cx="376107" cy="376107"/>
          </a:xfrm>
          <a:prstGeom prst="rect">
            <a:avLst/>
          </a:prstGeom>
        </p:spPr>
      </p:pic>
      <p:pic>
        <p:nvPicPr>
          <p:cNvPr id="25" name="Graphic 24" descr="Route (Two Pins With A Path) with solid fill">
            <a:extLst>
              <a:ext uri="{FF2B5EF4-FFF2-40B4-BE49-F238E27FC236}">
                <a16:creationId xmlns:a16="http://schemas.microsoft.com/office/drawing/2014/main" id="{9BF7E19F-819D-5D5F-3B2F-3302730E9C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79565" y="3493619"/>
            <a:ext cx="376107" cy="376107"/>
          </a:xfrm>
          <a:prstGeom prst="rect">
            <a:avLst/>
          </a:prstGeom>
        </p:spPr>
      </p:pic>
      <p:pic>
        <p:nvPicPr>
          <p:cNvPr id="28" name="Graphic 27" descr="Cause And Effect outline">
            <a:extLst>
              <a:ext uri="{FF2B5EF4-FFF2-40B4-BE49-F238E27FC236}">
                <a16:creationId xmlns:a16="http://schemas.microsoft.com/office/drawing/2014/main" id="{C653F6C0-B61E-9D14-D956-7686AD4397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60757" y="4150518"/>
            <a:ext cx="321747" cy="321747"/>
          </a:xfrm>
          <a:prstGeom prst="rect">
            <a:avLst/>
          </a:prstGeom>
        </p:spPr>
      </p:pic>
      <p:pic>
        <p:nvPicPr>
          <p:cNvPr id="30" name="Graphic 29" descr="Branching diagram outline">
            <a:extLst>
              <a:ext uri="{FF2B5EF4-FFF2-40B4-BE49-F238E27FC236}">
                <a16:creationId xmlns:a16="http://schemas.microsoft.com/office/drawing/2014/main" id="{FC0D7364-46F7-D547-98A2-8DA6AE926B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50421" y="4753057"/>
            <a:ext cx="376107" cy="376107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AADFD2C-544D-67A1-20E2-DAB11B683FA9}"/>
              </a:ext>
            </a:extLst>
          </p:cNvPr>
          <p:cNvCxnSpPr/>
          <p:nvPr/>
        </p:nvCxnSpPr>
        <p:spPr>
          <a:xfrm>
            <a:off x="8458852" y="1975660"/>
            <a:ext cx="3087148" cy="0"/>
          </a:xfrm>
          <a:prstGeom prst="line">
            <a:avLst/>
          </a:prstGeom>
          <a:ln w="3175">
            <a:solidFill>
              <a:srgbClr val="7FB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 descr="Target outline">
            <a:extLst>
              <a:ext uri="{FF2B5EF4-FFF2-40B4-BE49-F238E27FC236}">
                <a16:creationId xmlns:a16="http://schemas.microsoft.com/office/drawing/2014/main" id="{CC64DDE5-86F9-54F5-D58E-A62A7E2A23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6595" y="2532107"/>
            <a:ext cx="1012376" cy="10572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94F68D-0364-53AC-B183-15A493278BEA}"/>
              </a:ext>
            </a:extLst>
          </p:cNvPr>
          <p:cNvSpPr txBox="1"/>
          <p:nvPr/>
        </p:nvSpPr>
        <p:spPr>
          <a:xfrm>
            <a:off x="521210" y="3864208"/>
            <a:ext cx="17645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Geolocation </a:t>
            </a:r>
          </a:p>
          <a:p>
            <a:pPr algn="ctr"/>
            <a:r>
              <a:rPr lang="en-US" sz="2400" dirty="0"/>
              <a:t>Output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257828B7-9122-AF21-A80D-4444A1006E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566" y="2480515"/>
            <a:ext cx="1169380" cy="11527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115405-D9CF-049D-F29A-16972467113F}"/>
              </a:ext>
            </a:extLst>
          </p:cNvPr>
          <p:cNvSpPr txBox="1"/>
          <p:nvPr/>
        </p:nvSpPr>
        <p:spPr>
          <a:xfrm>
            <a:off x="3015276" y="3864208"/>
            <a:ext cx="1665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Application </a:t>
            </a:r>
          </a:p>
          <a:p>
            <a:pPr algn="ctr"/>
            <a:r>
              <a:rPr lang="en-US" sz="2400" dirty="0"/>
              <a:t>Layer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DF3B24-0079-ABF1-7A35-4DACF5C0114C}"/>
              </a:ext>
            </a:extLst>
          </p:cNvPr>
          <p:cNvSpPr txBox="1"/>
          <p:nvPr/>
        </p:nvSpPr>
        <p:spPr>
          <a:xfrm>
            <a:off x="5673422" y="3864208"/>
            <a:ext cx="1758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Visualization</a:t>
            </a:r>
          </a:p>
          <a:p>
            <a:pPr algn="ctr"/>
            <a:r>
              <a:rPr lang="en-US" sz="2400" dirty="0"/>
              <a:t>Dashboard</a:t>
            </a:r>
          </a:p>
        </p:txBody>
      </p:sp>
      <p:sp>
        <p:nvSpPr>
          <p:cNvPr id="32" name="Chevron 31">
            <a:extLst>
              <a:ext uri="{FF2B5EF4-FFF2-40B4-BE49-F238E27FC236}">
                <a16:creationId xmlns:a16="http://schemas.microsoft.com/office/drawing/2014/main" id="{767A0EE5-0531-A6D5-BB68-754D8A6A5154}"/>
              </a:ext>
            </a:extLst>
          </p:cNvPr>
          <p:cNvSpPr/>
          <p:nvPr/>
        </p:nvSpPr>
        <p:spPr>
          <a:xfrm>
            <a:off x="2259106" y="2675742"/>
            <a:ext cx="676229" cy="791412"/>
          </a:xfrm>
          <a:prstGeom prst="chevron">
            <a:avLst/>
          </a:prstGeom>
          <a:solidFill>
            <a:srgbClr val="7FC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hevron 32">
            <a:extLst>
              <a:ext uri="{FF2B5EF4-FFF2-40B4-BE49-F238E27FC236}">
                <a16:creationId xmlns:a16="http://schemas.microsoft.com/office/drawing/2014/main" id="{BE459AC4-D266-E0E6-63A2-58E8E35F26DD}"/>
              </a:ext>
            </a:extLst>
          </p:cNvPr>
          <p:cNvSpPr/>
          <p:nvPr/>
        </p:nvSpPr>
        <p:spPr>
          <a:xfrm>
            <a:off x="4758565" y="2675742"/>
            <a:ext cx="676229" cy="791412"/>
          </a:xfrm>
          <a:prstGeom prst="chevron">
            <a:avLst/>
          </a:prstGeom>
          <a:solidFill>
            <a:srgbClr val="7FC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hevron 33">
            <a:extLst>
              <a:ext uri="{FF2B5EF4-FFF2-40B4-BE49-F238E27FC236}">
                <a16:creationId xmlns:a16="http://schemas.microsoft.com/office/drawing/2014/main" id="{4112F149-2220-B9F5-157E-418F9EA8401F}"/>
              </a:ext>
            </a:extLst>
          </p:cNvPr>
          <p:cNvSpPr/>
          <p:nvPr/>
        </p:nvSpPr>
        <p:spPr>
          <a:xfrm>
            <a:off x="7363248" y="2675742"/>
            <a:ext cx="676229" cy="791412"/>
          </a:xfrm>
          <a:prstGeom prst="chevron">
            <a:avLst/>
          </a:prstGeom>
          <a:solidFill>
            <a:srgbClr val="7FC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Graphic 5" descr="Inventory outline">
            <a:extLst>
              <a:ext uri="{FF2B5EF4-FFF2-40B4-BE49-F238E27FC236}">
                <a16:creationId xmlns:a16="http://schemas.microsoft.com/office/drawing/2014/main" id="{A9AA9217-5DA0-E0B0-AD39-7655DAE962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79565" y="5326886"/>
            <a:ext cx="376107" cy="3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08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C35E36-0C14-07E6-0AD9-F243D58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RTLS vs 5G Positioning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CC0B8-4C89-46A2-5F91-064F082C5689}"/>
              </a:ext>
            </a:extLst>
          </p:cNvPr>
          <p:cNvSpPr txBox="1"/>
          <p:nvPr/>
        </p:nvSpPr>
        <p:spPr>
          <a:xfrm>
            <a:off x="8172658" y="6336044"/>
            <a:ext cx="190629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>
                <a:latin typeface="Helvetica" pitchFamily="2" charset="0"/>
              </a:rPr>
              <a:t>Siemens: The True Cost of Downtime 2022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CF91A7-F444-5F38-EDC9-84B5C17B1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250" y="1553827"/>
            <a:ext cx="808060" cy="48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LUETOOTH LOW ENERGY (BLE) OVERVIEW - Global Tag Srl">
            <a:extLst>
              <a:ext uri="{FF2B5EF4-FFF2-40B4-BE49-F238E27FC236}">
                <a16:creationId xmlns:a16="http://schemas.microsoft.com/office/drawing/2014/main" id="{CB4DD002-E53E-BDCF-8122-2C63209B7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5" r="25998"/>
          <a:stretch/>
        </p:blipFill>
        <p:spPr bwMode="auto">
          <a:xfrm>
            <a:off x="1439544" y="2188499"/>
            <a:ext cx="583834" cy="52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ector Autonomous Car Lidar Sensor Icon Light Identification Detection And  Ranging Stock Illustration - Download Image Now - iStock">
            <a:extLst>
              <a:ext uri="{FF2B5EF4-FFF2-40B4-BE49-F238E27FC236}">
                <a16:creationId xmlns:a16="http://schemas.microsoft.com/office/drawing/2014/main" id="{B89CB6D3-6FEF-8E2A-FC1E-0DAACCF4F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04" y="5394493"/>
            <a:ext cx="437314" cy="43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fid - Free security icons">
            <a:extLst>
              <a:ext uri="{FF2B5EF4-FFF2-40B4-BE49-F238E27FC236}">
                <a16:creationId xmlns:a16="http://schemas.microsoft.com/office/drawing/2014/main" id="{6F06CBBE-6738-C018-A0B4-4A8A1A4C8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537" y="2999791"/>
            <a:ext cx="565849" cy="56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R symbol | Public domain vectors">
            <a:extLst>
              <a:ext uri="{FF2B5EF4-FFF2-40B4-BE49-F238E27FC236}">
                <a16:creationId xmlns:a16="http://schemas.microsoft.com/office/drawing/2014/main" id="{C5166780-7A1D-C369-E6A5-7197D89D0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38" y="4665108"/>
            <a:ext cx="558952" cy="44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0D47CFEE-A7EB-8809-4ADB-3DC22FEA3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85819" y="1512875"/>
            <a:ext cx="960118" cy="147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438E05-D22E-59D6-42D9-448757223AE1}"/>
              </a:ext>
            </a:extLst>
          </p:cNvPr>
          <p:cNvSpPr txBox="1"/>
          <p:nvPr/>
        </p:nvSpPr>
        <p:spPr>
          <a:xfrm>
            <a:off x="651910" y="992694"/>
            <a:ext cx="2268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Helvetica" pitchFamily="2" charset="0"/>
              </a:rPr>
              <a:t>Existing RTLS</a:t>
            </a:r>
          </a:p>
        </p:txBody>
      </p:sp>
      <p:pic>
        <p:nvPicPr>
          <p:cNvPr id="12" name="Picture 10" descr="Ultra-wideband (UWB) definition - Car Rental Glossary">
            <a:extLst>
              <a:ext uri="{FF2B5EF4-FFF2-40B4-BE49-F238E27FC236}">
                <a16:creationId xmlns:a16="http://schemas.microsoft.com/office/drawing/2014/main" id="{D07A32EE-C6F7-E511-CFFD-BA7132EA6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40" y="3763237"/>
            <a:ext cx="357480" cy="53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BCEE61-8D69-5471-32A3-E3B506824CB3}"/>
              </a:ext>
            </a:extLst>
          </p:cNvPr>
          <p:cNvSpPr txBox="1"/>
          <p:nvPr/>
        </p:nvSpPr>
        <p:spPr>
          <a:xfrm>
            <a:off x="8485791" y="3204481"/>
            <a:ext cx="3212741" cy="2201179"/>
          </a:xfrm>
          <a:prstGeom prst="rect">
            <a:avLst/>
          </a:prstGeom>
        </p:spPr>
        <p:txBody>
          <a:bodyPr lIns="0" tIns="0" rIns="0" bIns="0"/>
          <a:lstStyle>
            <a:lvl1pPr marL="232805" indent="-232805" defTabSz="1219048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667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 defTabSz="1219048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400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 defTabSz="1219048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133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 defTabSz="1219048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67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 defTabSz="1219048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2400" b="0" i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52381" indent="-304762" defTabSz="1219048">
              <a:spcBef>
                <a:spcPct val="20000"/>
              </a:spcBef>
              <a:buFont typeface="Arial" pitchFamily="34" charset="0"/>
              <a:buChar char="•"/>
              <a:defRPr sz="2667"/>
            </a:lvl6pPr>
            <a:lvl7pPr marL="3961905" indent="-304762" defTabSz="1219048">
              <a:spcBef>
                <a:spcPct val="20000"/>
              </a:spcBef>
              <a:buFont typeface="Arial" pitchFamily="34" charset="0"/>
              <a:buChar char="•"/>
              <a:defRPr sz="2667"/>
            </a:lvl7pPr>
            <a:lvl8pPr marL="4571429" indent="-304762" defTabSz="1219048">
              <a:spcBef>
                <a:spcPct val="20000"/>
              </a:spcBef>
              <a:buFont typeface="Arial" pitchFamily="34" charset="0"/>
              <a:buChar char="•"/>
              <a:defRPr sz="2667"/>
            </a:lvl8pPr>
            <a:lvl9pPr marL="5180952" indent="-304762" defTabSz="1219048">
              <a:spcBef>
                <a:spcPct val="20000"/>
              </a:spcBef>
              <a:buFont typeface="Arial" pitchFamily="34" charset="0"/>
              <a:buChar char="•"/>
              <a:defRPr sz="2667"/>
            </a:lvl9pPr>
          </a:lstStyle>
          <a:p>
            <a:pPr marL="0" indent="0">
              <a:buNone/>
            </a:pPr>
            <a:r>
              <a:rPr lang="en-US" sz="1800" dirty="0">
                <a:latin typeface="Helvetica" pitchFamily="2" charset="0"/>
              </a:rPr>
              <a:t>Accuracy &gt; 90% Use cases</a:t>
            </a:r>
            <a:br>
              <a:rPr lang="en-US" sz="1800" dirty="0">
                <a:latin typeface="Helvetica" pitchFamily="2" charset="0"/>
              </a:rPr>
            </a:br>
            <a:endParaRPr lang="en-US" sz="18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Helvetica" pitchFamily="2" charset="0"/>
              </a:rPr>
              <a:t>Existing Infrastructure</a:t>
            </a:r>
            <a:br>
              <a:rPr lang="en-US" sz="1800" dirty="0">
                <a:latin typeface="Helvetica" pitchFamily="2" charset="0"/>
              </a:rPr>
            </a:br>
            <a:endParaRPr lang="en-US" sz="18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Helvetica" pitchFamily="2" charset="0"/>
              </a:rPr>
              <a:t>Nothing on Device</a:t>
            </a:r>
            <a:br>
              <a:rPr lang="en-US" sz="1800" dirty="0">
                <a:latin typeface="Helvetica" pitchFamily="2" charset="0"/>
              </a:rPr>
            </a:br>
            <a:endParaRPr lang="en-US" sz="18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Helvetica" pitchFamily="2" charset="0"/>
              </a:rPr>
              <a:t>Cost Effective</a:t>
            </a:r>
            <a:br>
              <a:rPr lang="en-US" sz="1800" dirty="0">
                <a:latin typeface="Helvetica" pitchFamily="2" charset="0"/>
              </a:rPr>
            </a:br>
            <a:endParaRPr lang="en-US" sz="18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Helvetica" pitchFamily="2" charset="0"/>
              </a:rPr>
              <a:t>Secure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A60090-5B22-94C3-F00F-55CE658709F1}"/>
              </a:ext>
            </a:extLst>
          </p:cNvPr>
          <p:cNvSpPr/>
          <p:nvPr/>
        </p:nvSpPr>
        <p:spPr>
          <a:xfrm>
            <a:off x="588113" y="992694"/>
            <a:ext cx="2373908" cy="5188366"/>
          </a:xfrm>
          <a:prstGeom prst="rect">
            <a:avLst/>
          </a:prstGeom>
          <a:noFill/>
          <a:ln w="6350">
            <a:solidFill>
              <a:srgbClr val="DB00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F759B-0D28-CEA8-BE51-00E997472C1B}"/>
              </a:ext>
            </a:extLst>
          </p:cNvPr>
          <p:cNvSpPr/>
          <p:nvPr/>
        </p:nvSpPr>
        <p:spPr>
          <a:xfrm>
            <a:off x="7850866" y="973380"/>
            <a:ext cx="3856885" cy="5292291"/>
          </a:xfrm>
          <a:prstGeom prst="rect">
            <a:avLst/>
          </a:prstGeom>
          <a:noFill/>
          <a:ln w="6350">
            <a:solidFill>
              <a:srgbClr val="7FB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4D1FE2-190C-964A-593D-A6A91C40C067}"/>
              </a:ext>
            </a:extLst>
          </p:cNvPr>
          <p:cNvSpPr txBox="1"/>
          <p:nvPr/>
        </p:nvSpPr>
        <p:spPr>
          <a:xfrm>
            <a:off x="7922948" y="973381"/>
            <a:ext cx="235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Helvetica" pitchFamily="2" charset="0"/>
              </a:rPr>
              <a:t>5G Positioning</a:t>
            </a:r>
          </a:p>
        </p:txBody>
      </p:sp>
      <p:pic>
        <p:nvPicPr>
          <p:cNvPr id="4" name="Graphic 3" descr="Target outline">
            <a:extLst>
              <a:ext uri="{FF2B5EF4-FFF2-40B4-BE49-F238E27FC236}">
                <a16:creationId xmlns:a16="http://schemas.microsoft.com/office/drawing/2014/main" id="{D0838BD0-1A2C-1DC0-B950-193EBAC6BC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04691" y="3047480"/>
            <a:ext cx="500611" cy="500611"/>
          </a:xfrm>
          <a:prstGeom prst="rect">
            <a:avLst/>
          </a:prstGeom>
        </p:spPr>
      </p:pic>
      <p:pic>
        <p:nvPicPr>
          <p:cNvPr id="5" name="Graphic 4" descr="Workflow outline">
            <a:extLst>
              <a:ext uri="{FF2B5EF4-FFF2-40B4-BE49-F238E27FC236}">
                <a16:creationId xmlns:a16="http://schemas.microsoft.com/office/drawing/2014/main" id="{28FEB557-04E0-4C23-E98C-5569B35ABA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31356" y="4304272"/>
            <a:ext cx="500611" cy="500611"/>
          </a:xfrm>
          <a:prstGeom prst="rect">
            <a:avLst/>
          </a:prstGeom>
        </p:spPr>
      </p:pic>
      <p:pic>
        <p:nvPicPr>
          <p:cNvPr id="6" name="Graphic 5" descr="Maze outline">
            <a:extLst>
              <a:ext uri="{FF2B5EF4-FFF2-40B4-BE49-F238E27FC236}">
                <a16:creationId xmlns:a16="http://schemas.microsoft.com/office/drawing/2014/main" id="{6D4D98B7-086F-695A-B359-AA97DFC1C2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918023" y="3716765"/>
            <a:ext cx="500611" cy="500611"/>
          </a:xfrm>
          <a:prstGeom prst="rect">
            <a:avLst/>
          </a:prstGeom>
        </p:spPr>
      </p:pic>
      <p:pic>
        <p:nvPicPr>
          <p:cNvPr id="8" name="Graphic 7" descr="Money outline">
            <a:extLst>
              <a:ext uri="{FF2B5EF4-FFF2-40B4-BE49-F238E27FC236}">
                <a16:creationId xmlns:a16="http://schemas.microsoft.com/office/drawing/2014/main" id="{DC1AC130-DE03-14C0-9164-9D73619340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74387" y="4868587"/>
            <a:ext cx="500611" cy="500611"/>
          </a:xfrm>
          <a:prstGeom prst="rect">
            <a:avLst/>
          </a:prstGeom>
        </p:spPr>
      </p:pic>
      <p:pic>
        <p:nvPicPr>
          <p:cNvPr id="17" name="Graphic 16" descr="Shield outline">
            <a:extLst>
              <a:ext uri="{FF2B5EF4-FFF2-40B4-BE49-F238E27FC236}">
                <a16:creationId xmlns:a16="http://schemas.microsoft.com/office/drawing/2014/main" id="{C5C1F3D7-A59B-C372-E105-EAD074C04E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904691" y="5508506"/>
            <a:ext cx="500611" cy="5006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61717C-DC57-31A4-9EEA-6FDAB6DD6BC2}"/>
              </a:ext>
            </a:extLst>
          </p:cNvPr>
          <p:cNvSpPr txBox="1"/>
          <p:nvPr/>
        </p:nvSpPr>
        <p:spPr>
          <a:xfrm>
            <a:off x="10819421" y="1365462"/>
            <a:ext cx="3496162" cy="3500346"/>
          </a:xfrm>
          <a:prstGeom prst="rect">
            <a:avLst/>
          </a:prstGeom>
        </p:spPr>
        <p:txBody>
          <a:bodyPr lIns="0" tIns="0" rIns="0" bIns="0"/>
          <a:lstStyle>
            <a:lvl1pPr marL="232805" indent="-232805" defTabSz="1219048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667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835979" indent="-226455" defTabSz="1219048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400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451852" indent="-232805" defTabSz="1219048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2133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2055027" indent="-226455" defTabSz="1219048">
              <a:spcBef>
                <a:spcPct val="20000"/>
              </a:spcBef>
              <a:buClr>
                <a:srgbClr val="8CC747"/>
              </a:buClr>
              <a:buFont typeface="Arial" pitchFamily="34" charset="0"/>
              <a:buChar char="•"/>
              <a:defRPr sz="1867" b="0" i="0">
                <a:solidFill>
                  <a:srgbClr val="444749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670900" indent="-232805" defTabSz="1219048">
              <a:spcBef>
                <a:spcPct val="20000"/>
              </a:spcBef>
              <a:buClr>
                <a:srgbClr val="94C949"/>
              </a:buClr>
              <a:buFont typeface="Arial" pitchFamily="34" charset="0"/>
              <a:buChar char="•"/>
              <a:defRPr sz="2400" b="0" i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3352381" indent="-304762" defTabSz="1219048">
              <a:spcBef>
                <a:spcPct val="20000"/>
              </a:spcBef>
              <a:buFont typeface="Arial" pitchFamily="34" charset="0"/>
              <a:buChar char="•"/>
              <a:defRPr sz="2667"/>
            </a:lvl6pPr>
            <a:lvl7pPr marL="3961905" indent="-304762" defTabSz="1219048">
              <a:spcBef>
                <a:spcPct val="20000"/>
              </a:spcBef>
              <a:buFont typeface="Arial" pitchFamily="34" charset="0"/>
              <a:buChar char="•"/>
              <a:defRPr sz="2667"/>
            </a:lvl7pPr>
            <a:lvl8pPr marL="4571429" indent="-304762" defTabSz="1219048">
              <a:spcBef>
                <a:spcPct val="20000"/>
              </a:spcBef>
              <a:buFont typeface="Arial" pitchFamily="34" charset="0"/>
              <a:buChar char="•"/>
              <a:defRPr sz="2667"/>
            </a:lvl8pPr>
            <a:lvl9pPr marL="5180952" indent="-304762" defTabSz="1219048">
              <a:spcBef>
                <a:spcPct val="20000"/>
              </a:spcBef>
              <a:buFont typeface="Arial" pitchFamily="34" charset="0"/>
              <a:buChar char="•"/>
              <a:defRPr sz="2667"/>
            </a:lvl9pPr>
          </a:lstStyle>
          <a:p>
            <a:pPr marL="0" indent="0">
              <a:buNone/>
            </a:pPr>
            <a:br>
              <a:rPr lang="en-US" sz="2400" dirty="0">
                <a:latin typeface="Helvetica" pitchFamily="2" charset="0"/>
              </a:rPr>
            </a:br>
            <a:br>
              <a:rPr lang="en-US" sz="2400" dirty="0">
                <a:latin typeface="Helvetica" pitchFamily="2" charset="0"/>
              </a:rPr>
            </a:br>
            <a:endParaRPr lang="en-US" sz="2400" dirty="0">
              <a:latin typeface="Helvetica" pitchFamily="2" charset="0"/>
            </a:endParaRPr>
          </a:p>
          <a:p>
            <a:pPr marL="0" indent="0">
              <a:buNone/>
            </a:pPr>
            <a:br>
              <a:rPr lang="en-US" sz="2400" dirty="0">
                <a:latin typeface="Helvetica" pitchFamily="2" charset="0"/>
              </a:rPr>
            </a:br>
            <a:br>
              <a:rPr lang="en-US" sz="2400" dirty="0">
                <a:latin typeface="Helvetica" pitchFamily="2" charset="0"/>
              </a:rPr>
            </a:br>
            <a:endParaRPr lang="en-US" sz="2400" dirty="0">
              <a:latin typeface="Helvetica" pitchFamily="2" charset="0"/>
            </a:endParaRPr>
          </a:p>
          <a:p>
            <a:pPr marL="0" indent="0">
              <a:buNone/>
            </a:pPr>
            <a:endParaRPr lang="en-US" sz="2400" dirty="0">
              <a:latin typeface="Helvetica" pitchFamily="2" charset="0"/>
            </a:endParaRPr>
          </a:p>
        </p:txBody>
      </p:sp>
      <p:pic>
        <p:nvPicPr>
          <p:cNvPr id="18" name="Graphic 17" descr="Target outline">
            <a:extLst>
              <a:ext uri="{FF2B5EF4-FFF2-40B4-BE49-F238E27FC236}">
                <a16:creationId xmlns:a16="http://schemas.microsoft.com/office/drawing/2014/main" id="{9797529D-36E7-1DD2-1C6A-FB51E71846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19844" y="1763969"/>
            <a:ext cx="546652" cy="570904"/>
          </a:xfrm>
          <a:prstGeom prst="rect">
            <a:avLst/>
          </a:prstGeom>
        </p:spPr>
      </p:pic>
      <p:pic>
        <p:nvPicPr>
          <p:cNvPr id="19" name="Graphic 18" descr="Workflow outline">
            <a:extLst>
              <a:ext uri="{FF2B5EF4-FFF2-40B4-BE49-F238E27FC236}">
                <a16:creationId xmlns:a16="http://schemas.microsoft.com/office/drawing/2014/main" id="{264DB005-24CC-2EE1-2D0D-DA04E51E38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14846" y="2498818"/>
            <a:ext cx="546652" cy="570904"/>
          </a:xfrm>
          <a:prstGeom prst="rect">
            <a:avLst/>
          </a:prstGeom>
        </p:spPr>
      </p:pic>
      <p:pic>
        <p:nvPicPr>
          <p:cNvPr id="20" name="Graphic 19" descr="Battery charging outline">
            <a:extLst>
              <a:ext uri="{FF2B5EF4-FFF2-40B4-BE49-F238E27FC236}">
                <a16:creationId xmlns:a16="http://schemas.microsoft.com/office/drawing/2014/main" id="{55D172F8-468A-52FA-E722-B4269739983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102065" y="3968516"/>
            <a:ext cx="546652" cy="570904"/>
          </a:xfrm>
          <a:prstGeom prst="rect">
            <a:avLst/>
          </a:prstGeom>
        </p:spPr>
      </p:pic>
      <p:pic>
        <p:nvPicPr>
          <p:cNvPr id="21" name="Graphic 20" descr="Maze outline">
            <a:extLst>
              <a:ext uri="{FF2B5EF4-FFF2-40B4-BE49-F238E27FC236}">
                <a16:creationId xmlns:a16="http://schemas.microsoft.com/office/drawing/2014/main" id="{5C176768-D37C-FB1D-9B4D-D2A103692F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01147" y="3233667"/>
            <a:ext cx="546652" cy="570904"/>
          </a:xfrm>
          <a:prstGeom prst="rect">
            <a:avLst/>
          </a:prstGeom>
        </p:spPr>
      </p:pic>
      <p:pic>
        <p:nvPicPr>
          <p:cNvPr id="22" name="Graphic 21" descr="Money outline">
            <a:extLst>
              <a:ext uri="{FF2B5EF4-FFF2-40B4-BE49-F238E27FC236}">
                <a16:creationId xmlns:a16="http://schemas.microsoft.com/office/drawing/2014/main" id="{007BC854-80A1-46A4-FD98-2828ADE691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074533" y="4703365"/>
            <a:ext cx="546652" cy="570904"/>
          </a:xfrm>
          <a:prstGeom prst="rect">
            <a:avLst/>
          </a:prstGeom>
        </p:spPr>
      </p:pic>
      <p:pic>
        <p:nvPicPr>
          <p:cNvPr id="23" name="Graphic 22" descr="Shield outline">
            <a:extLst>
              <a:ext uri="{FF2B5EF4-FFF2-40B4-BE49-F238E27FC236}">
                <a16:creationId xmlns:a16="http://schemas.microsoft.com/office/drawing/2014/main" id="{8B9CC205-6E03-77B7-F5F7-CED39E73BA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114846" y="5438213"/>
            <a:ext cx="546652" cy="5709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95ADFC5-6D9C-A139-2FCD-BA10C1064D86}"/>
              </a:ext>
            </a:extLst>
          </p:cNvPr>
          <p:cNvSpPr txBox="1"/>
          <p:nvPr/>
        </p:nvSpPr>
        <p:spPr>
          <a:xfrm>
            <a:off x="4792612" y="1864755"/>
            <a:ext cx="1220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Accuracy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7B3A47-E5A7-60CF-0BD1-591B42B74F20}"/>
              </a:ext>
            </a:extLst>
          </p:cNvPr>
          <p:cNvSpPr txBox="1"/>
          <p:nvPr/>
        </p:nvSpPr>
        <p:spPr>
          <a:xfrm>
            <a:off x="4792612" y="2596369"/>
            <a:ext cx="1327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Application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50CCFC-6104-B0CD-CDAB-B7947DE7F26A}"/>
              </a:ext>
            </a:extLst>
          </p:cNvPr>
          <p:cNvSpPr txBox="1"/>
          <p:nvPr/>
        </p:nvSpPr>
        <p:spPr>
          <a:xfrm>
            <a:off x="4792612" y="4069302"/>
            <a:ext cx="1720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latin typeface="Helvetica" pitchFamily="2" charset="0"/>
              </a:rPr>
              <a:t>UE Battery Life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F79FA9-D3AA-88F5-7695-0CC5537E2E54}"/>
              </a:ext>
            </a:extLst>
          </p:cNvPr>
          <p:cNvSpPr txBox="1"/>
          <p:nvPr/>
        </p:nvSpPr>
        <p:spPr>
          <a:xfrm>
            <a:off x="4792612" y="3233667"/>
            <a:ext cx="2052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Installation Complexity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47F12A-0B32-34B3-AB4A-C1EA6E5C040B}"/>
              </a:ext>
            </a:extLst>
          </p:cNvPr>
          <p:cNvSpPr txBox="1"/>
          <p:nvPr/>
        </p:nvSpPr>
        <p:spPr>
          <a:xfrm>
            <a:off x="4792612" y="4845868"/>
            <a:ext cx="16222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Solution Cost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1C4172-EA72-76CF-5781-51850F47D142}"/>
              </a:ext>
            </a:extLst>
          </p:cNvPr>
          <p:cNvSpPr txBox="1"/>
          <p:nvPr/>
        </p:nvSpPr>
        <p:spPr>
          <a:xfrm>
            <a:off x="4792612" y="5538999"/>
            <a:ext cx="1250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Security</a:t>
            </a:r>
            <a:endParaRPr lang="en-US" dirty="0"/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510608ED-A533-003C-28E2-296868574C8F}"/>
              </a:ext>
            </a:extLst>
          </p:cNvPr>
          <p:cNvSpPr/>
          <p:nvPr/>
        </p:nvSpPr>
        <p:spPr>
          <a:xfrm rot="16200000">
            <a:off x="923505" y="3231369"/>
            <a:ext cx="5094866" cy="970791"/>
          </a:xfrm>
          <a:prstGeom prst="triangle">
            <a:avLst>
              <a:gd name="adj" fmla="val 5017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02B4042E-1798-0BFA-577C-53E9E3BA6FCD}"/>
              </a:ext>
            </a:extLst>
          </p:cNvPr>
          <p:cNvSpPr/>
          <p:nvPr/>
        </p:nvSpPr>
        <p:spPr>
          <a:xfrm rot="5400000">
            <a:off x="4796018" y="3277841"/>
            <a:ext cx="5094866" cy="970791"/>
          </a:xfrm>
          <a:prstGeom prst="triangle">
            <a:avLst>
              <a:gd name="adj" fmla="val 5017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59C156-A159-2C07-2FEA-D6A445444B42}"/>
              </a:ext>
            </a:extLst>
          </p:cNvPr>
          <p:cNvSpPr txBox="1"/>
          <p:nvPr/>
        </p:nvSpPr>
        <p:spPr>
          <a:xfrm>
            <a:off x="4451101" y="106776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FC000"/>
                </a:solidFill>
                <a:latin typeface="Helvetica" pitchFamily="2" charset="0"/>
              </a:rPr>
              <a:t>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200494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709EF-554A-4CCF-8148-2435A5583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81" y="72515"/>
            <a:ext cx="10972800" cy="791411"/>
          </a:xfrm>
        </p:spPr>
        <p:txBody>
          <a:bodyPr/>
          <a:lstStyle/>
          <a:p>
            <a:r>
              <a:rPr lang="en-US" dirty="0"/>
              <a:t>Hermes-NGP 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68951-10D3-4E0F-B054-DD93778E5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273" y="1743156"/>
            <a:ext cx="11091454" cy="1353130"/>
          </a:xfrm>
        </p:spPr>
        <p:txBody>
          <a:bodyPr numCol="2" spcCol="252000">
            <a:noAutofit/>
          </a:bodyPr>
          <a:lstStyle/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Positioning as an </a:t>
            </a: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add-on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application</a:t>
            </a:r>
          </a:p>
          <a:p>
            <a:pPr marL="342900" marR="0" lvl="0" indent="-342900" rtl="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Hermes-NGP offers indoor and outdoor </a:t>
            </a:r>
            <a:r>
              <a:rPr lang="en-US" sz="2000" b="1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real-time location information</a:t>
            </a:r>
            <a:endParaRPr lang="en-US" sz="2000" b="0" i="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Essential part of </a:t>
            </a: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Industry 4.0 digitization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Uses existing 5G Private Network Infrastructure – </a:t>
            </a: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No overlay network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83B82D-CDBE-458D-A19F-263EBFFDA9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80" y="3576776"/>
            <a:ext cx="10857917" cy="2572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68E8A6-FB70-FD7C-0109-C0126463E871}"/>
              </a:ext>
            </a:extLst>
          </p:cNvPr>
          <p:cNvSpPr txBox="1"/>
          <p:nvPr/>
        </p:nvSpPr>
        <p:spPr>
          <a:xfrm>
            <a:off x="1273898" y="1031833"/>
            <a:ext cx="96442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7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Positioning is a foundational application for 5G Private Networks</a:t>
            </a:r>
          </a:p>
        </p:txBody>
      </p:sp>
    </p:spTree>
    <p:extLst>
      <p:ext uri="{BB962C8B-B14F-4D97-AF65-F5344CB8AC3E}">
        <p14:creationId xmlns:p14="http://schemas.microsoft.com/office/powerpoint/2010/main" val="1917415982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EF996417C85D438C9313A06A87DF0C" ma:contentTypeVersion="12" ma:contentTypeDescription="Create a new document." ma:contentTypeScope="" ma:versionID="914a3f7ad767ab158fe1ed43bfc9a206">
  <xsd:schema xmlns:xsd="http://www.w3.org/2001/XMLSchema" xmlns:xs="http://www.w3.org/2001/XMLSchema" xmlns:p="http://schemas.microsoft.com/office/2006/metadata/properties" xmlns:ns2="998c2c50-f5b5-4ab0-8781-1eb47101982b" xmlns:ns3="f24ca8a9-3b5b-4deb-8b72-c9ea17dbc3d7" targetNamespace="http://schemas.microsoft.com/office/2006/metadata/properties" ma:root="true" ma:fieldsID="06e3ead803ca86cab254be7668a6ff76" ns2:_="" ns3:_="">
    <xsd:import namespace="998c2c50-f5b5-4ab0-8781-1eb47101982b"/>
    <xsd:import namespace="f24ca8a9-3b5b-4deb-8b72-c9ea17dbc3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8c2c50-f5b5-4ab0-8781-1eb4710198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4ca8a9-3b5b-4deb-8b72-c9ea17dbc3d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A9A16A-EE7F-4838-A2B5-C3544796650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7B13AB0-1C96-437E-8EDB-EAA7B84B71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8825A2-56B1-4B5A-96AD-640F929481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8c2c50-f5b5-4ab0-8781-1eb47101982b"/>
    <ds:schemaRef ds:uri="f24ca8a9-3b5b-4deb-8b72-c9ea17dbc3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77556</TotalTime>
  <Words>571</Words>
  <Application>Microsoft Macintosh PowerPoint</Application>
  <PresentationFormat>Widescreen</PresentationFormat>
  <Paragraphs>145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Bariol Bold</vt:lpstr>
      <vt:lpstr>Calibri</vt:lpstr>
      <vt:lpstr>Helvetica</vt:lpstr>
      <vt:lpstr>Symbol</vt:lpstr>
      <vt:lpstr>ערכת נושא Office</vt:lpstr>
      <vt:lpstr>Why 5G Positioning is a Foundational Application for 5G Private Networks</vt:lpstr>
      <vt:lpstr>ASOCS at-a-Glance </vt:lpstr>
      <vt:lpstr>What is the Value of Positioning</vt:lpstr>
      <vt:lpstr>Value of Positioning in Healthcare</vt:lpstr>
      <vt:lpstr>What is the Value of Positioning</vt:lpstr>
      <vt:lpstr>Verticals and Use Cases</vt:lpstr>
      <vt:lpstr>Accurate Positioning leads to Actionable Insights </vt:lpstr>
      <vt:lpstr>Existing RTLS vs 5G Positioning</vt:lpstr>
      <vt:lpstr>Hermes-NGP Introduction</vt:lpstr>
      <vt:lpstr>ASOCS Location Services over 5G</vt:lpstr>
      <vt:lpstr>The Private 5G Network Building Blocks</vt:lpstr>
      <vt:lpstr>Hermes NGP - PoC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Converged LAN and Cellular Network: System Architecture</dc:title>
  <dc:creator>Roni Saban</dc:creator>
  <cp:lastModifiedBy>Len Schuch</cp:lastModifiedBy>
  <cp:revision>498</cp:revision>
  <cp:lastPrinted>2023-06-05T16:20:21Z</cp:lastPrinted>
  <dcterms:created xsi:type="dcterms:W3CDTF">2019-06-20T10:12:01Z</dcterms:created>
  <dcterms:modified xsi:type="dcterms:W3CDTF">2023-06-07T15:40:42Z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0x0101004CEF996417C85D438C9313A06A87DF0C</vt:lpwstr>
  </property>
</Properties>
</file>